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4" r:id="rId2"/>
    <p:sldId id="445" r:id="rId3"/>
    <p:sldId id="418" r:id="rId4"/>
    <p:sldId id="419" r:id="rId5"/>
    <p:sldId id="420" r:id="rId6"/>
    <p:sldId id="421" r:id="rId7"/>
    <p:sldId id="422" r:id="rId8"/>
    <p:sldId id="423" r:id="rId9"/>
    <p:sldId id="424" r:id="rId10"/>
    <p:sldId id="425" r:id="rId11"/>
    <p:sldId id="426" r:id="rId12"/>
    <p:sldId id="408" r:id="rId13"/>
    <p:sldId id="436" r:id="rId14"/>
    <p:sldId id="437" r:id="rId15"/>
    <p:sldId id="438" r:id="rId16"/>
    <p:sldId id="383" r:id="rId17"/>
    <p:sldId id="307" r:id="rId18"/>
    <p:sldId id="366" r:id="rId19"/>
    <p:sldId id="370" r:id="rId20"/>
    <p:sldId id="318" r:id="rId21"/>
    <p:sldId id="315" r:id="rId22"/>
    <p:sldId id="402" r:id="rId23"/>
    <p:sldId id="443" r:id="rId24"/>
    <p:sldId id="405" r:id="rId25"/>
    <p:sldId id="446" r:id="rId26"/>
    <p:sldId id="444" r:id="rId27"/>
  </p:sldIdLst>
  <p:sldSz cx="9144000" cy="6858000" type="screen4x3"/>
  <p:notesSz cx="6858000" cy="9144000"/>
  <p:defaultTextStyle>
    <a:defPPr>
      <a:defRPr lang="nl-NL"/>
    </a:defPPr>
    <a:lvl1pPr algn="l" rtl="0" eaLnBrk="0" fontAlgn="base" hangingPunct="0">
      <a:spcBef>
        <a:spcPct val="0"/>
      </a:spcBef>
      <a:spcAft>
        <a:spcPct val="0"/>
      </a:spcAft>
      <a:defRPr sz="32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32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32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32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3200" kern="1200">
        <a:solidFill>
          <a:schemeClr val="tx1"/>
        </a:solidFill>
        <a:latin typeface="Arial" charset="0"/>
        <a:ea typeface="MS PGothic" charset="0"/>
        <a:cs typeface="MS PGothic" charset="0"/>
      </a:defRPr>
    </a:lvl5pPr>
    <a:lvl6pPr marL="2286000" algn="l" defTabSz="457200" rtl="0" eaLnBrk="1" latinLnBrk="0" hangingPunct="1">
      <a:defRPr sz="3200" kern="1200">
        <a:solidFill>
          <a:schemeClr val="tx1"/>
        </a:solidFill>
        <a:latin typeface="Arial" charset="0"/>
        <a:ea typeface="MS PGothic" charset="0"/>
        <a:cs typeface="MS PGothic" charset="0"/>
      </a:defRPr>
    </a:lvl6pPr>
    <a:lvl7pPr marL="2743200" algn="l" defTabSz="457200" rtl="0" eaLnBrk="1" latinLnBrk="0" hangingPunct="1">
      <a:defRPr sz="3200" kern="1200">
        <a:solidFill>
          <a:schemeClr val="tx1"/>
        </a:solidFill>
        <a:latin typeface="Arial" charset="0"/>
        <a:ea typeface="MS PGothic" charset="0"/>
        <a:cs typeface="MS PGothic" charset="0"/>
      </a:defRPr>
    </a:lvl7pPr>
    <a:lvl8pPr marL="3200400" algn="l" defTabSz="457200" rtl="0" eaLnBrk="1" latinLnBrk="0" hangingPunct="1">
      <a:defRPr sz="3200" kern="1200">
        <a:solidFill>
          <a:schemeClr val="tx1"/>
        </a:solidFill>
        <a:latin typeface="Arial" charset="0"/>
        <a:ea typeface="MS PGothic" charset="0"/>
        <a:cs typeface="MS PGothic" charset="0"/>
      </a:defRPr>
    </a:lvl8pPr>
    <a:lvl9pPr marL="3657600" algn="l" defTabSz="457200" rtl="0" eaLnBrk="1" latinLnBrk="0" hangingPunct="1">
      <a:defRPr sz="32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000"/>
    <a:srgbClr val="FF9966"/>
    <a:srgbClr val="FF66FF"/>
    <a:srgbClr val="663300"/>
    <a:srgbClr val="969696"/>
    <a:srgbClr val="361B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p:cViewPr varScale="1">
        <p:scale>
          <a:sx n="89" d="100"/>
          <a:sy n="89" d="100"/>
        </p:scale>
        <p:origin x="1282"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15E52-9611-4F6B-B092-F6F1798A66D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nl-NL"/>
        </a:p>
      </dgm:t>
    </dgm:pt>
    <dgm:pt modelId="{55952117-F268-4533-98BB-461B462767DC}">
      <dgm:prSet phldrT="[Tekst]" custT="1"/>
      <dgm:spPr>
        <a:solidFill>
          <a:srgbClr val="FF9966"/>
        </a:solidFill>
      </dgm:spPr>
      <dgm:t>
        <a:bodyPr/>
        <a:lstStyle/>
        <a:p>
          <a:r>
            <a:rPr lang="nl-NL" sz="2400" dirty="0" smtClean="0">
              <a:solidFill>
                <a:schemeClr val="tx1"/>
              </a:solidFill>
              <a:latin typeface="Calibri" panose="020F0502020204030204" pitchFamily="34" charset="0"/>
            </a:rPr>
            <a:t>Meditatie </a:t>
          </a:r>
          <a:endParaRPr lang="nl-NL" sz="2400" dirty="0">
            <a:solidFill>
              <a:schemeClr val="tx1"/>
            </a:solidFill>
            <a:latin typeface="Calibri" panose="020F0502020204030204" pitchFamily="34" charset="0"/>
          </a:endParaRPr>
        </a:p>
      </dgm:t>
    </dgm:pt>
    <dgm:pt modelId="{EE0180F9-946D-4DEC-B6BA-04045A1DA6E9}" type="parTrans" cxnId="{0CBC1A35-17A9-43BF-A8A8-D0AD200FB944}">
      <dgm:prSet/>
      <dgm:spPr/>
      <dgm:t>
        <a:bodyPr/>
        <a:lstStyle/>
        <a:p>
          <a:endParaRPr lang="nl-NL"/>
        </a:p>
      </dgm:t>
    </dgm:pt>
    <dgm:pt modelId="{39FE2F29-4A7D-4E53-842B-A5595BEEDED3}" type="sibTrans" cxnId="{0CBC1A35-17A9-43BF-A8A8-D0AD200FB944}">
      <dgm:prSet/>
      <dgm:spPr/>
      <dgm:t>
        <a:bodyPr/>
        <a:lstStyle/>
        <a:p>
          <a:endParaRPr lang="nl-NL"/>
        </a:p>
      </dgm:t>
    </dgm:pt>
    <dgm:pt modelId="{860CBB9F-4CC0-4D36-A291-B6FBD0B2BC85}">
      <dgm:prSet/>
      <dgm:spPr>
        <a:solidFill>
          <a:srgbClr val="FF9966"/>
        </a:solidFill>
      </dgm:spPr>
      <dgm:t>
        <a:bodyPr/>
        <a:lstStyle/>
        <a:p>
          <a:r>
            <a:rPr lang="nl-NL" dirty="0" smtClean="0">
              <a:solidFill>
                <a:schemeClr val="tx1"/>
              </a:solidFill>
              <a:latin typeface="Calibri" panose="020F0502020204030204" pitchFamily="34" charset="0"/>
            </a:rPr>
            <a:t>Leven</a:t>
          </a:r>
          <a:endParaRPr lang="nl-NL" dirty="0">
            <a:solidFill>
              <a:schemeClr val="tx1"/>
            </a:solidFill>
            <a:latin typeface="Calibri" panose="020F0502020204030204" pitchFamily="34" charset="0"/>
          </a:endParaRPr>
        </a:p>
      </dgm:t>
    </dgm:pt>
    <dgm:pt modelId="{BAC66C98-8DE7-4C97-A0C9-9A3AEE644692}" type="parTrans" cxnId="{0FAB1812-8CD1-4441-A0B6-60E10A8F34DD}">
      <dgm:prSet/>
      <dgm:spPr/>
      <dgm:t>
        <a:bodyPr/>
        <a:lstStyle/>
        <a:p>
          <a:endParaRPr lang="nl-NL"/>
        </a:p>
      </dgm:t>
    </dgm:pt>
    <dgm:pt modelId="{B0361EEB-4BB7-4F98-86B5-F85EE8B0A42E}" type="sibTrans" cxnId="{0FAB1812-8CD1-4441-A0B6-60E10A8F34DD}">
      <dgm:prSet/>
      <dgm:spPr/>
      <dgm:t>
        <a:bodyPr/>
        <a:lstStyle/>
        <a:p>
          <a:endParaRPr lang="nl-NL"/>
        </a:p>
      </dgm:t>
    </dgm:pt>
    <dgm:pt modelId="{EDFA53F6-29BA-4B4F-BEFC-196CAD0DC8CE}">
      <dgm:prSet phldrT="[Tekst]"/>
      <dgm:spPr>
        <a:solidFill>
          <a:srgbClr val="FF9966"/>
        </a:solidFill>
      </dgm:spPr>
      <dgm:t>
        <a:bodyPr/>
        <a:lstStyle/>
        <a:p>
          <a:r>
            <a:rPr lang="nl-NL" dirty="0" smtClean="0">
              <a:solidFill>
                <a:schemeClr val="tx1"/>
              </a:solidFill>
              <a:latin typeface="Calibri" panose="020F0502020204030204" pitchFamily="34" charset="0"/>
            </a:rPr>
            <a:t>Ouderschap</a:t>
          </a:r>
          <a:endParaRPr lang="nl-NL" dirty="0">
            <a:solidFill>
              <a:schemeClr val="tx1"/>
            </a:solidFill>
            <a:latin typeface="Calibri" panose="020F0502020204030204" pitchFamily="34" charset="0"/>
          </a:endParaRPr>
        </a:p>
      </dgm:t>
    </dgm:pt>
    <dgm:pt modelId="{822EBC28-8209-4007-ACEF-2FB3C7B99D10}" type="parTrans" cxnId="{4F51D36F-B2C2-41B8-A44C-7F816F7D97C4}">
      <dgm:prSet/>
      <dgm:spPr/>
      <dgm:t>
        <a:bodyPr/>
        <a:lstStyle/>
        <a:p>
          <a:endParaRPr lang="nl-NL"/>
        </a:p>
      </dgm:t>
    </dgm:pt>
    <dgm:pt modelId="{7E4F14A8-0233-4417-A412-60AE6F9519BF}" type="sibTrans" cxnId="{4F51D36F-B2C2-41B8-A44C-7F816F7D97C4}">
      <dgm:prSet/>
      <dgm:spPr/>
      <dgm:t>
        <a:bodyPr/>
        <a:lstStyle/>
        <a:p>
          <a:endParaRPr lang="nl-NL"/>
        </a:p>
      </dgm:t>
    </dgm:pt>
    <dgm:pt modelId="{B96006A8-F5E4-4DFE-A22D-370AAB6E3F02}">
      <dgm:prSet phldrT="[Tekst]"/>
      <dgm:spPr>
        <a:solidFill>
          <a:srgbClr val="FF9966"/>
        </a:solidFill>
      </dgm:spPr>
      <dgm:t>
        <a:bodyPr/>
        <a:lstStyle/>
        <a:p>
          <a:r>
            <a:rPr lang="nl-NL" dirty="0" smtClean="0">
              <a:solidFill>
                <a:schemeClr val="tx1"/>
              </a:solidFill>
              <a:latin typeface="Calibri" panose="020F0502020204030204" pitchFamily="34" charset="0"/>
            </a:rPr>
            <a:t>Bevalling</a:t>
          </a:r>
          <a:endParaRPr lang="nl-NL" dirty="0">
            <a:solidFill>
              <a:schemeClr val="tx1"/>
            </a:solidFill>
            <a:latin typeface="Calibri" panose="020F0502020204030204" pitchFamily="34" charset="0"/>
          </a:endParaRPr>
        </a:p>
      </dgm:t>
    </dgm:pt>
    <dgm:pt modelId="{888C19CD-F109-423A-B161-DA642A62B440}" type="parTrans" cxnId="{1C7EBE0B-1899-42BD-A3A2-8AEA1B5EC6A4}">
      <dgm:prSet/>
      <dgm:spPr/>
      <dgm:t>
        <a:bodyPr/>
        <a:lstStyle/>
        <a:p>
          <a:endParaRPr lang="nl-NL"/>
        </a:p>
      </dgm:t>
    </dgm:pt>
    <dgm:pt modelId="{F0316795-E23D-41C2-91D5-007036457E8C}" type="sibTrans" cxnId="{1C7EBE0B-1899-42BD-A3A2-8AEA1B5EC6A4}">
      <dgm:prSet/>
      <dgm:spPr/>
      <dgm:t>
        <a:bodyPr/>
        <a:lstStyle/>
        <a:p>
          <a:endParaRPr lang="nl-NL"/>
        </a:p>
      </dgm:t>
    </dgm:pt>
    <dgm:pt modelId="{3E3FCAF4-24EE-431D-937D-3F4A09DF2D65}">
      <dgm:prSet/>
      <dgm:spPr>
        <a:solidFill>
          <a:srgbClr val="FF9966"/>
        </a:solidFill>
      </dgm:spPr>
      <dgm:t>
        <a:bodyPr/>
        <a:lstStyle/>
        <a:p>
          <a:r>
            <a:rPr lang="nl-NL" dirty="0" smtClean="0">
              <a:solidFill>
                <a:schemeClr val="tx1"/>
              </a:solidFill>
              <a:latin typeface="Calibri" panose="020F0502020204030204" pitchFamily="34" charset="0"/>
            </a:rPr>
            <a:t>Zwangerschap</a:t>
          </a:r>
          <a:endParaRPr lang="nl-NL" dirty="0">
            <a:solidFill>
              <a:schemeClr val="tx1"/>
            </a:solidFill>
            <a:latin typeface="Calibri" panose="020F0502020204030204" pitchFamily="34" charset="0"/>
          </a:endParaRPr>
        </a:p>
      </dgm:t>
    </dgm:pt>
    <dgm:pt modelId="{B2F7D1F7-7CA8-4313-A61E-50A58265B5A0}" type="parTrans" cxnId="{3F69CD0D-3D7C-4DE7-896E-84D723A32AED}">
      <dgm:prSet/>
      <dgm:spPr/>
      <dgm:t>
        <a:bodyPr/>
        <a:lstStyle/>
        <a:p>
          <a:endParaRPr lang="nl-NL"/>
        </a:p>
      </dgm:t>
    </dgm:pt>
    <dgm:pt modelId="{30460502-ACA1-44F9-BDD1-76027A7A220C}" type="sibTrans" cxnId="{3F69CD0D-3D7C-4DE7-896E-84D723A32AED}">
      <dgm:prSet/>
      <dgm:spPr/>
      <dgm:t>
        <a:bodyPr/>
        <a:lstStyle/>
        <a:p>
          <a:endParaRPr lang="nl-NL"/>
        </a:p>
      </dgm:t>
    </dgm:pt>
    <dgm:pt modelId="{0F9F2A55-CDA9-4505-AD19-04CEFB253324}" type="pres">
      <dgm:prSet presAssocID="{28A15E52-9611-4F6B-B092-F6F1798A66D1}" presName="Name0" presStyleCnt="0">
        <dgm:presLayoutVars>
          <dgm:dir/>
          <dgm:resizeHandles val="exact"/>
        </dgm:presLayoutVars>
      </dgm:prSet>
      <dgm:spPr/>
      <dgm:t>
        <a:bodyPr/>
        <a:lstStyle/>
        <a:p>
          <a:endParaRPr lang="nl-NL"/>
        </a:p>
      </dgm:t>
    </dgm:pt>
    <dgm:pt modelId="{449A7F04-16B1-42F4-80B0-C2DA9B5A8114}" type="pres">
      <dgm:prSet presAssocID="{28A15E52-9611-4F6B-B092-F6F1798A66D1}" presName="cycle" presStyleCnt="0"/>
      <dgm:spPr/>
    </dgm:pt>
    <dgm:pt modelId="{F650DCC2-3BDF-4D10-BC30-A4CF05D3DD9E}" type="pres">
      <dgm:prSet presAssocID="{55952117-F268-4533-98BB-461B462767DC}" presName="nodeFirstNode" presStyleLbl="node1" presStyleIdx="0" presStyleCnt="5" custRadScaleRad="94844" custRadScaleInc="2560">
        <dgm:presLayoutVars>
          <dgm:bulletEnabled val="1"/>
        </dgm:presLayoutVars>
      </dgm:prSet>
      <dgm:spPr/>
      <dgm:t>
        <a:bodyPr/>
        <a:lstStyle/>
        <a:p>
          <a:endParaRPr lang="nl-NL"/>
        </a:p>
      </dgm:t>
    </dgm:pt>
    <dgm:pt modelId="{E6E21AD1-AA68-4CE2-9958-EB24360613A5}" type="pres">
      <dgm:prSet presAssocID="{39FE2F29-4A7D-4E53-842B-A5595BEEDED3}" presName="sibTransFirstNode" presStyleLbl="bgShp" presStyleIdx="0" presStyleCnt="1" custLinFactNeighborX="-3960" custLinFactNeighborY="640"/>
      <dgm:spPr/>
      <dgm:t>
        <a:bodyPr/>
        <a:lstStyle/>
        <a:p>
          <a:endParaRPr lang="nl-NL"/>
        </a:p>
      </dgm:t>
    </dgm:pt>
    <dgm:pt modelId="{034B46A1-44EF-4172-9E86-A724294059E2}" type="pres">
      <dgm:prSet presAssocID="{3E3FCAF4-24EE-431D-937D-3F4A09DF2D65}" presName="nodeFollowingNodes" presStyleLbl="node1" presStyleIdx="1" presStyleCnt="5" custRadScaleRad="99279" custRadScaleInc="7260">
        <dgm:presLayoutVars>
          <dgm:bulletEnabled val="1"/>
        </dgm:presLayoutVars>
      </dgm:prSet>
      <dgm:spPr/>
      <dgm:t>
        <a:bodyPr/>
        <a:lstStyle/>
        <a:p>
          <a:endParaRPr lang="nl-NL"/>
        </a:p>
      </dgm:t>
    </dgm:pt>
    <dgm:pt modelId="{D6FB6A47-DE82-4518-B2F6-6D28619AF177}" type="pres">
      <dgm:prSet presAssocID="{B96006A8-F5E4-4DFE-A22D-370AAB6E3F02}" presName="nodeFollowingNodes" presStyleLbl="node1" presStyleIdx="2" presStyleCnt="5" custRadScaleRad="89461" custRadScaleInc="-26112">
        <dgm:presLayoutVars>
          <dgm:bulletEnabled val="1"/>
        </dgm:presLayoutVars>
      </dgm:prSet>
      <dgm:spPr/>
      <dgm:t>
        <a:bodyPr/>
        <a:lstStyle/>
        <a:p>
          <a:endParaRPr lang="nl-NL"/>
        </a:p>
      </dgm:t>
    </dgm:pt>
    <dgm:pt modelId="{C32554BD-8CD6-4872-A514-A390BB61BB3C}" type="pres">
      <dgm:prSet presAssocID="{EDFA53F6-29BA-4B4F-BEFC-196CAD0DC8CE}" presName="nodeFollowingNodes" presStyleLbl="node1" presStyleIdx="3" presStyleCnt="5" custRadScaleRad="100570" custRadScaleInc="34192">
        <dgm:presLayoutVars>
          <dgm:bulletEnabled val="1"/>
        </dgm:presLayoutVars>
      </dgm:prSet>
      <dgm:spPr/>
      <dgm:t>
        <a:bodyPr/>
        <a:lstStyle/>
        <a:p>
          <a:endParaRPr lang="nl-NL"/>
        </a:p>
      </dgm:t>
    </dgm:pt>
    <dgm:pt modelId="{44A93F48-6E95-400C-9CC1-7BFE5A5F3303}" type="pres">
      <dgm:prSet presAssocID="{860CBB9F-4CC0-4D36-A291-B6FBD0B2BC85}" presName="nodeFollowingNodes" presStyleLbl="node1" presStyleIdx="4" presStyleCnt="5" custRadScaleRad="112641" custRadScaleInc="-10000">
        <dgm:presLayoutVars>
          <dgm:bulletEnabled val="1"/>
        </dgm:presLayoutVars>
      </dgm:prSet>
      <dgm:spPr/>
      <dgm:t>
        <a:bodyPr/>
        <a:lstStyle/>
        <a:p>
          <a:endParaRPr lang="nl-NL"/>
        </a:p>
      </dgm:t>
    </dgm:pt>
  </dgm:ptLst>
  <dgm:cxnLst>
    <dgm:cxn modelId="{258A7B21-25D3-F74D-BA64-C17E3DA83E57}" type="presOf" srcId="{55952117-F268-4533-98BB-461B462767DC}" destId="{F650DCC2-3BDF-4D10-BC30-A4CF05D3DD9E}" srcOrd="0" destOrd="0" presId="urn:microsoft.com/office/officeart/2005/8/layout/cycle3"/>
    <dgm:cxn modelId="{0CBC1A35-17A9-43BF-A8A8-D0AD200FB944}" srcId="{28A15E52-9611-4F6B-B092-F6F1798A66D1}" destId="{55952117-F268-4533-98BB-461B462767DC}" srcOrd="0" destOrd="0" parTransId="{EE0180F9-946D-4DEC-B6BA-04045A1DA6E9}" sibTransId="{39FE2F29-4A7D-4E53-842B-A5595BEEDED3}"/>
    <dgm:cxn modelId="{0FAB1812-8CD1-4441-A0B6-60E10A8F34DD}" srcId="{28A15E52-9611-4F6B-B092-F6F1798A66D1}" destId="{860CBB9F-4CC0-4D36-A291-B6FBD0B2BC85}" srcOrd="4" destOrd="0" parTransId="{BAC66C98-8DE7-4C97-A0C9-9A3AEE644692}" sibTransId="{B0361EEB-4BB7-4F98-86B5-F85EE8B0A42E}"/>
    <dgm:cxn modelId="{210C8218-B8A3-5A42-A336-2882AF7CDDF5}" type="presOf" srcId="{860CBB9F-4CC0-4D36-A291-B6FBD0B2BC85}" destId="{44A93F48-6E95-400C-9CC1-7BFE5A5F3303}" srcOrd="0" destOrd="0" presId="urn:microsoft.com/office/officeart/2005/8/layout/cycle3"/>
    <dgm:cxn modelId="{58B919FD-F1EC-C247-8172-E3A5B3FE0424}" type="presOf" srcId="{39FE2F29-4A7D-4E53-842B-A5595BEEDED3}" destId="{E6E21AD1-AA68-4CE2-9958-EB24360613A5}" srcOrd="0" destOrd="0" presId="urn:microsoft.com/office/officeart/2005/8/layout/cycle3"/>
    <dgm:cxn modelId="{4F51D36F-B2C2-41B8-A44C-7F816F7D97C4}" srcId="{28A15E52-9611-4F6B-B092-F6F1798A66D1}" destId="{EDFA53F6-29BA-4B4F-BEFC-196CAD0DC8CE}" srcOrd="3" destOrd="0" parTransId="{822EBC28-8209-4007-ACEF-2FB3C7B99D10}" sibTransId="{7E4F14A8-0233-4417-A412-60AE6F9519BF}"/>
    <dgm:cxn modelId="{EED8C0A3-3F60-654B-A41C-6EF1F8BB19CB}" type="presOf" srcId="{28A15E52-9611-4F6B-B092-F6F1798A66D1}" destId="{0F9F2A55-CDA9-4505-AD19-04CEFB253324}" srcOrd="0" destOrd="0" presId="urn:microsoft.com/office/officeart/2005/8/layout/cycle3"/>
    <dgm:cxn modelId="{69A8737E-EB86-2D44-8F71-19A4D4FAA3C3}" type="presOf" srcId="{3E3FCAF4-24EE-431D-937D-3F4A09DF2D65}" destId="{034B46A1-44EF-4172-9E86-A724294059E2}" srcOrd="0" destOrd="0" presId="urn:microsoft.com/office/officeart/2005/8/layout/cycle3"/>
    <dgm:cxn modelId="{3F69CD0D-3D7C-4DE7-896E-84D723A32AED}" srcId="{28A15E52-9611-4F6B-B092-F6F1798A66D1}" destId="{3E3FCAF4-24EE-431D-937D-3F4A09DF2D65}" srcOrd="1" destOrd="0" parTransId="{B2F7D1F7-7CA8-4313-A61E-50A58265B5A0}" sibTransId="{30460502-ACA1-44F9-BDD1-76027A7A220C}"/>
    <dgm:cxn modelId="{42EEC281-09EC-3E40-A657-84D672AE238F}" type="presOf" srcId="{EDFA53F6-29BA-4B4F-BEFC-196CAD0DC8CE}" destId="{C32554BD-8CD6-4872-A514-A390BB61BB3C}" srcOrd="0" destOrd="0" presId="urn:microsoft.com/office/officeart/2005/8/layout/cycle3"/>
    <dgm:cxn modelId="{1C7EBE0B-1899-42BD-A3A2-8AEA1B5EC6A4}" srcId="{28A15E52-9611-4F6B-B092-F6F1798A66D1}" destId="{B96006A8-F5E4-4DFE-A22D-370AAB6E3F02}" srcOrd="2" destOrd="0" parTransId="{888C19CD-F109-423A-B161-DA642A62B440}" sibTransId="{F0316795-E23D-41C2-91D5-007036457E8C}"/>
    <dgm:cxn modelId="{F020CE35-CE5B-5A4A-8278-77B7A3FDAB03}" type="presOf" srcId="{B96006A8-F5E4-4DFE-A22D-370AAB6E3F02}" destId="{D6FB6A47-DE82-4518-B2F6-6D28619AF177}" srcOrd="0" destOrd="0" presId="urn:microsoft.com/office/officeart/2005/8/layout/cycle3"/>
    <dgm:cxn modelId="{BACA3F08-46F3-1543-A000-16C630434736}" type="presParOf" srcId="{0F9F2A55-CDA9-4505-AD19-04CEFB253324}" destId="{449A7F04-16B1-42F4-80B0-C2DA9B5A8114}" srcOrd="0" destOrd="0" presId="urn:microsoft.com/office/officeart/2005/8/layout/cycle3"/>
    <dgm:cxn modelId="{27E530FC-6DFC-4446-B583-DA26E6A3D0C1}" type="presParOf" srcId="{449A7F04-16B1-42F4-80B0-C2DA9B5A8114}" destId="{F650DCC2-3BDF-4D10-BC30-A4CF05D3DD9E}" srcOrd="0" destOrd="0" presId="urn:microsoft.com/office/officeart/2005/8/layout/cycle3"/>
    <dgm:cxn modelId="{95A6E183-F419-F940-BEE7-2FF93497E2E9}" type="presParOf" srcId="{449A7F04-16B1-42F4-80B0-C2DA9B5A8114}" destId="{E6E21AD1-AA68-4CE2-9958-EB24360613A5}" srcOrd="1" destOrd="0" presId="urn:microsoft.com/office/officeart/2005/8/layout/cycle3"/>
    <dgm:cxn modelId="{39174F2D-497D-F445-82F1-802FDAED5AFE}" type="presParOf" srcId="{449A7F04-16B1-42F4-80B0-C2DA9B5A8114}" destId="{034B46A1-44EF-4172-9E86-A724294059E2}" srcOrd="2" destOrd="0" presId="urn:microsoft.com/office/officeart/2005/8/layout/cycle3"/>
    <dgm:cxn modelId="{8DF790E2-B37F-B74E-984D-50707C62D11A}" type="presParOf" srcId="{449A7F04-16B1-42F4-80B0-C2DA9B5A8114}" destId="{D6FB6A47-DE82-4518-B2F6-6D28619AF177}" srcOrd="3" destOrd="0" presId="urn:microsoft.com/office/officeart/2005/8/layout/cycle3"/>
    <dgm:cxn modelId="{A0FDC42D-0585-5443-82E3-DBEB20C5A33A}" type="presParOf" srcId="{449A7F04-16B1-42F4-80B0-C2DA9B5A8114}" destId="{C32554BD-8CD6-4872-A514-A390BB61BB3C}" srcOrd="4" destOrd="0" presId="urn:microsoft.com/office/officeart/2005/8/layout/cycle3"/>
    <dgm:cxn modelId="{A2E0F5AE-D588-5B46-A216-03D4C27E9190}" type="presParOf" srcId="{449A7F04-16B1-42F4-80B0-C2DA9B5A8114}" destId="{44A93F48-6E95-400C-9CC1-7BFE5A5F330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pitchFamily="34" charset="0"/>
                <a:ea typeface="+mn-ea"/>
                <a:cs typeface="Arial" pitchFamily="34" charset="0"/>
              </a:defRPr>
            </a:lvl1pPr>
          </a:lstStyle>
          <a:p>
            <a:pPr>
              <a:defRPr/>
            </a:pPr>
            <a:endParaRPr lang="nl-NL"/>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pitchFamily="34" charset="0"/>
                <a:ea typeface="+mn-ea"/>
                <a:cs typeface="Arial" pitchFamily="34" charset="0"/>
              </a:defRPr>
            </a:lvl1pPr>
          </a:lstStyle>
          <a:p>
            <a:pPr>
              <a:defRPr/>
            </a:pPr>
            <a:endParaRPr lang="nl-NL"/>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pitchFamily="34" charset="0"/>
                <a:ea typeface="+mn-ea"/>
                <a:cs typeface="Arial" pitchFamily="34" charset="0"/>
              </a:defRPr>
            </a:lvl1pPr>
          </a:lstStyle>
          <a:p>
            <a:pPr>
              <a:defRPr/>
            </a:pPr>
            <a:endParaRPr lang="nl-NL"/>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98A661-512B-7A40-8BB0-A15A183899E2}" type="slidenum">
              <a:rPr lang="nl-NL"/>
              <a:pPr>
                <a:defRPr/>
              </a:pPr>
              <a:t>‹#›</a:t>
            </a:fld>
            <a:endParaRPr lang="nl-NL"/>
          </a:p>
        </p:txBody>
      </p:sp>
    </p:spTree>
    <p:extLst>
      <p:ext uri="{BB962C8B-B14F-4D97-AF65-F5344CB8AC3E}">
        <p14:creationId xmlns:p14="http://schemas.microsoft.com/office/powerpoint/2010/main" val="3378125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noTextEdit="1"/>
          </p:cNvSpPr>
          <p:nvPr>
            <p:ph type="sldImg"/>
          </p:nvPr>
        </p:nvSpPr>
        <p:spPr>
          <a:ln/>
        </p:spPr>
      </p:sp>
      <p:sp>
        <p:nvSpPr>
          <p:cNvPr id="15362"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dirty="0">
              <a:latin typeface="Arial" charset="0"/>
              <a:ea typeface="MS PGothic" charset="0"/>
            </a:endParaRPr>
          </a:p>
          <a:p>
            <a:r>
              <a:rPr lang="nl-NL" dirty="0">
                <a:latin typeface="Arial" charset="0"/>
                <a:ea typeface="MS PGothic" charset="0"/>
              </a:rPr>
              <a:t>Ik wil ook graag vanuit deze plek jullie feliciteren met jullie 30 jaar jubileum. Ik was even denken wat deed ik al weer in 1986? Ik was toen net afgestudeerd als verloskundige en ik heb mijn man leren kenen, dus voor mij ook een belangrijk jaar. </a:t>
            </a:r>
          </a:p>
          <a:p>
            <a:r>
              <a:rPr lang="nl-NL" dirty="0">
                <a:latin typeface="Arial" charset="0"/>
                <a:ea typeface="MS PGothic" charset="0"/>
              </a:rPr>
              <a:t>Voordat ik verder ga wil ik nog graag iets duidelijk maken als naar mij zo direct  gaat luisteren en u tijdens mijn voordracht in de manier waarop ik spreek het Poolse grammatica herkent dan weet dat u gelijk heeft. Want ik ben Pools wat mijn tweade helft van mijn achternaam aan refereert. </a:t>
            </a:r>
          </a:p>
          <a:p>
            <a:r>
              <a:rPr lang="nl-NL" dirty="0">
                <a:latin typeface="Arial" charset="0"/>
                <a:ea typeface="MS PGothic" charset="0"/>
              </a:rPr>
              <a:t>Ik wil i graag iets over de nieuwe methode van opsporing en behandeling van angst bij zwangere vrouwen willen vertellen en mogelijk sommige praktijken enthousiast krijgen om ons te steunen bij een van de  twee studies.</a:t>
            </a:r>
          </a:p>
          <a:p>
            <a:r>
              <a:rPr lang="nl-NL" dirty="0">
                <a:latin typeface="Arial" charset="0"/>
                <a:ea typeface="MS PGothic" charset="0"/>
              </a:rPr>
              <a:t>Daarnaast komen wij steeds meer er achter dat in de life span van een mens, het begin van ons bestaan, in de range van embryo tot aan de baby, enorm impact kan hebben op ons mentale en emotionele gezondheid. </a:t>
            </a:r>
          </a:p>
          <a:p>
            <a:r>
              <a:rPr lang="nl-NL" dirty="0">
                <a:latin typeface="Arial" charset="0"/>
                <a:ea typeface="MS PGothic" charset="0"/>
              </a:rPr>
              <a:t>Het maakt dus uit in welke baarmoeder omstandigheden hebben wij ons ontwikkeld - met  veel of weinig stress hormonen, de wijze waarop wij op deze wereld zijn gekomen bv. doormiddel van een spontane fysiologische geboorte of een operatieve bevalling – met veel of weinig knuffel hormon, of wij borstvoeding hebben ontvangen, liefde, aandacht, stabiliteit. Met andere worden de kracht, de weerbaarheid van de aanstaande moeders en vaders, partners om de grootse en de snelste transformatie in hun leven te kunnen doorstaan – ouders worden- moeten meer aandacht hebben van alle zorgverleners in de geboorte keten. </a:t>
            </a:r>
          </a:p>
          <a:p>
            <a:r>
              <a:rPr lang="nl-NL" dirty="0">
                <a:latin typeface="Arial" charset="0"/>
                <a:ea typeface="MS PGothic" charset="0"/>
              </a:rPr>
              <a:t>Maar eerst gaan wij nog een paar quiz vragen beantwoorden om op deze manier meer de achtergrond van onze onderzoeken te begrijpen.</a:t>
            </a:r>
          </a:p>
          <a:p>
            <a:r>
              <a:rPr lang="en-US" dirty="0">
                <a:latin typeface="Arial" charset="0"/>
                <a:ea typeface="MS PGothic" charset="0"/>
              </a:rPr>
              <a:t> </a:t>
            </a:r>
            <a:endParaRPr lang="nl-NL" dirty="0">
              <a:latin typeface="Arial" charset="0"/>
              <a:ea typeface="MS PGothic" charset="0"/>
            </a:endParaRPr>
          </a:p>
          <a:p>
            <a:endParaRPr lang="nl-NL" dirty="0">
              <a:latin typeface="Arial" charset="0"/>
              <a:ea typeface="MS PGothic" charset="0"/>
            </a:endParaRPr>
          </a:p>
        </p:txBody>
      </p:sp>
      <p:sp>
        <p:nvSpPr>
          <p:cNvPr id="15363"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3B20831A-0694-4443-B915-BCBF47341B3A}" type="slidenum">
              <a:rPr lang="nl-NL" sz="1200"/>
              <a:pPr/>
              <a:t>1</a:t>
            </a:fld>
            <a:endParaRPr lang="nl-NL" sz="1200"/>
          </a:p>
        </p:txBody>
      </p:sp>
    </p:spTree>
    <p:extLst>
      <p:ext uri="{BB962C8B-B14F-4D97-AF65-F5344CB8AC3E}">
        <p14:creationId xmlns:p14="http://schemas.microsoft.com/office/powerpoint/2010/main" val="374525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rPr>
              <a:t>Wat ons hier is opgevallen, zijn de catastrofale, negatieve overtuigingen over de toekomst en de sterke selectieve aandacht van deze zwangeren voor de mogelijke stressoren/rampen, naast de intense negatieve emoties en het lijden.</a:t>
            </a:r>
          </a:p>
          <a:p>
            <a:r>
              <a:rPr lang="nl-NL">
                <a:latin typeface="Arial" charset="0"/>
              </a:rPr>
              <a:t> </a:t>
            </a:r>
          </a:p>
          <a:p>
            <a:endParaRPr lang="nl-NL">
              <a:latin typeface="Arial" charset="0"/>
            </a:endParaRPr>
          </a:p>
          <a:p>
            <a:endParaRPr lang="nl-NL">
              <a:latin typeface="Arial" charset="0"/>
            </a:endParaRPr>
          </a:p>
        </p:txBody>
      </p:sp>
    </p:spTree>
    <p:extLst>
      <p:ext uri="{BB962C8B-B14F-4D97-AF65-F5344CB8AC3E}">
        <p14:creationId xmlns:p14="http://schemas.microsoft.com/office/powerpoint/2010/main" val="4167645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rPr>
              <a:t>Deze catastrofale beliefs vormen een soort paraplu waaronder angst, depressie, trauma, slecht-zelf vertrouwen maar ook gebrek aan kennis onder kunnen schuilen.</a:t>
            </a:r>
          </a:p>
          <a:p>
            <a:r>
              <a:rPr lang="nl-NL">
                <a:latin typeface="Arial" charset="0"/>
              </a:rPr>
              <a:t>Volgens de moderne cognitieve leer zijn dit soort dysfunctionele overtuigen de kern van angst en de selectieve kwaliteit van aandacht de wortel van psychopathologie. </a:t>
            </a:r>
          </a:p>
          <a:p>
            <a:endParaRPr lang="nl-NL">
              <a:latin typeface="Arial" charset="0"/>
            </a:endParaRPr>
          </a:p>
        </p:txBody>
      </p:sp>
    </p:spTree>
    <p:extLst>
      <p:ext uri="{BB962C8B-B14F-4D97-AF65-F5344CB8AC3E}">
        <p14:creationId xmlns:p14="http://schemas.microsoft.com/office/powerpoint/2010/main" val="232342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602D9E30-0268-B747-9469-DA30666884B0}" type="slidenum">
              <a:rPr lang="nl-NL" sz="1200"/>
              <a:pPr/>
              <a:t>12</a:t>
            </a:fld>
            <a:endParaRPr lang="nl-NL" sz="1200"/>
          </a:p>
        </p:txBody>
      </p:sp>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pPr algn="r" eaLnBrk="1" hangingPunct="1"/>
            <a:fld id="{1EFEE557-D44D-3245-990B-3BB93681A3DA}" type="slidenum">
              <a:rPr lang="nl-NL" sz="1200"/>
              <a:pPr algn="r" eaLnBrk="1" hangingPunct="1"/>
              <a:t>12</a:t>
            </a:fld>
            <a:endParaRPr lang="nl-NL"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nl-NL">
              <a:latin typeface="Arial" charset="0"/>
              <a:ea typeface="MS PGothic" charset="0"/>
            </a:endParaRPr>
          </a:p>
        </p:txBody>
      </p:sp>
    </p:spTree>
    <p:extLst>
      <p:ext uri="{BB962C8B-B14F-4D97-AF65-F5344CB8AC3E}">
        <p14:creationId xmlns:p14="http://schemas.microsoft.com/office/powerpoint/2010/main" val="88189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5341F764-FD82-D440-A555-CB5E6653DEF8}" type="slidenum">
              <a:rPr lang="nl-NL" sz="1200">
                <a:cs typeface="Arial" charset="0"/>
              </a:rPr>
              <a:pPr/>
              <a:t>13</a:t>
            </a:fld>
            <a:endParaRPr lang="nl-NL" sz="120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rPr>
              <a:t> </a:t>
            </a:r>
          </a:p>
          <a:p>
            <a:r>
              <a:rPr lang="nl-NL">
                <a:latin typeface="Arial" charset="0"/>
              </a:rPr>
              <a:t>En zo komen wij bij mindfulness, mindfulness  mediatie als al een geod onderzochte en goed werkende behandeling voor angst , maar ook andere negatieve emoties. In verschillende populaties. </a:t>
            </a:r>
          </a:p>
          <a:p>
            <a:r>
              <a:rPr lang="nl-NL">
                <a:latin typeface="Arial" charset="0"/>
              </a:rPr>
              <a:t>Mindfulness meditatie technieken zijn niets anders dan een aandacht training.  Door het doelbewust de aandacht naar een bepaalde ervaring te richten het zij lichamelijk of geestelijk ontstaat een heldere staat van bewustzijn van body en mind.  Daarnaast wordt er gewerkt aan de kwaliteit van deze aandacht – de mind-  o.a. die niet-oordelende, vriendelijke,  milde, nieuwsgierige , geduldige aandacht voor alles wat zich aandient. </a:t>
            </a:r>
          </a:p>
          <a:p>
            <a:r>
              <a:rPr lang="nl-NL">
                <a:latin typeface="Arial" charset="0"/>
              </a:rPr>
              <a:t>U hoort al hoe handig dit kan zijn bij een bevalling!</a:t>
            </a:r>
          </a:p>
          <a:p>
            <a:r>
              <a:rPr lang="nl-NL">
                <a:latin typeface="Arial" charset="0"/>
              </a:rPr>
              <a:t> </a:t>
            </a:r>
          </a:p>
          <a:p>
            <a:r>
              <a:rPr lang="nl-NL">
                <a:latin typeface="Arial" charset="0"/>
              </a:rPr>
              <a:t>Er is geen tijd voor een mm maar wel voor een mindful moment, zo wil ik u uitnodigen om uw aandacht te richten naar uw zitvlak en het contact van uw billen met de stoel te onderzoeken, of aandacht te brengen naar de lichamelijke sensaties van de adem in uw lichaam – de buikwand of het borstkas.</a:t>
            </a:r>
          </a:p>
          <a:p>
            <a:r>
              <a:rPr lang="nl-NL">
                <a:latin typeface="Arial" charset="0"/>
              </a:rPr>
              <a:t> </a:t>
            </a:r>
          </a:p>
          <a:p>
            <a:r>
              <a:rPr lang="nl-NL">
                <a:latin typeface="Arial" charset="0"/>
              </a:rPr>
              <a:t> </a:t>
            </a:r>
          </a:p>
          <a:p>
            <a:pPr eaLnBrk="1" hangingPunct="1"/>
            <a:endParaRPr lang="nl-NL">
              <a:latin typeface="Arial" charset="0"/>
            </a:endParaRPr>
          </a:p>
        </p:txBody>
      </p:sp>
    </p:spTree>
    <p:extLst>
      <p:ext uri="{BB962C8B-B14F-4D97-AF65-F5344CB8AC3E}">
        <p14:creationId xmlns:p14="http://schemas.microsoft.com/office/powerpoint/2010/main" val="2399185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rPr>
              <a:t>Mindfulness </a:t>
            </a:r>
            <a:r>
              <a:rPr lang="nl-NL">
                <a:latin typeface="Arial" charset="0"/>
              </a:rPr>
              <a:t>heeft haar oorsprong in het Boeddhisme, is seculier, het is gen religie maar de way of life. Er zijn twee kernen van  mindfulness programma’s die wereldwijd bekend : MBSR en MBCT.</a:t>
            </a:r>
          </a:p>
          <a:p>
            <a:endParaRPr lang="nl-NL">
              <a:latin typeface="Arial" charset="0"/>
            </a:endParaRPr>
          </a:p>
        </p:txBody>
      </p:sp>
    </p:spTree>
    <p:extLst>
      <p:ext uri="{BB962C8B-B14F-4D97-AF65-F5344CB8AC3E}">
        <p14:creationId xmlns:p14="http://schemas.microsoft.com/office/powerpoint/2010/main" val="369781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dia-afbeelding 1"/>
          <p:cNvSpPr>
            <a:spLocks noGrp="1" noRot="1" noChangeAspect="1" noTextEdit="1"/>
          </p:cNvSpPr>
          <p:nvPr>
            <p:ph type="sldImg"/>
          </p:nvPr>
        </p:nvSpPr>
        <p:spPr>
          <a:ln/>
        </p:spPr>
      </p:sp>
      <p:sp>
        <p:nvSpPr>
          <p:cNvPr id="48130"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rPr>
              <a:t>Aangezien dat angst altijd over de toekomst gaat, zelfs als het om de toekomst van 1 seconde gaat, en vaak heeft het zijn bron in het verleden,  leven in hier en nu biedt mogelijkheden </a:t>
            </a:r>
          </a:p>
        </p:txBody>
      </p:sp>
      <p:sp>
        <p:nvSpPr>
          <p:cNvPr id="48131"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CC5FE159-F2B1-0345-84B7-50D6300BF0AC}" type="slidenum">
              <a:rPr lang="nl-NL" sz="1200"/>
              <a:pPr/>
              <a:t>15</a:t>
            </a:fld>
            <a:endParaRPr lang="nl-NL" sz="1200"/>
          </a:p>
        </p:txBody>
      </p:sp>
    </p:spTree>
    <p:extLst>
      <p:ext uri="{BB962C8B-B14F-4D97-AF65-F5344CB8AC3E}">
        <p14:creationId xmlns:p14="http://schemas.microsoft.com/office/powerpoint/2010/main" val="2687637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jdelijke aanduiding voor dia-afbeelding 1"/>
          <p:cNvSpPr>
            <a:spLocks noGrp="1" noRot="1" noChangeAspect="1" noTextEdit="1"/>
          </p:cNvSpPr>
          <p:nvPr>
            <p:ph type="sldImg"/>
          </p:nvPr>
        </p:nvSpPr>
        <p:spPr>
          <a:ln/>
        </p:spPr>
      </p:sp>
      <p:sp>
        <p:nvSpPr>
          <p:cNvPr id="41986"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Cognitive therapy is intended to identify the content of thoughts and then falsificate them. </a:t>
            </a:r>
            <a:endParaRPr lang="nl-NL">
              <a:latin typeface="Arial" charset="0"/>
              <a:ea typeface="MS PGothic" charset="0"/>
            </a:endParaRPr>
          </a:p>
          <a:p>
            <a:endParaRPr lang="nl-NL">
              <a:latin typeface="Arial" charset="0"/>
              <a:ea typeface="MS PGothic" charset="0"/>
            </a:endParaRPr>
          </a:p>
        </p:txBody>
      </p:sp>
      <p:sp>
        <p:nvSpPr>
          <p:cNvPr id="41987"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83EC625A-D556-DD4B-A501-0C2398FE745E}" type="slidenum">
              <a:rPr lang="nl-NL" sz="1200"/>
              <a:pPr/>
              <a:t>16</a:t>
            </a:fld>
            <a:endParaRPr lang="nl-NL" sz="1200"/>
          </a:p>
        </p:txBody>
      </p:sp>
    </p:spTree>
    <p:extLst>
      <p:ext uri="{BB962C8B-B14F-4D97-AF65-F5344CB8AC3E}">
        <p14:creationId xmlns:p14="http://schemas.microsoft.com/office/powerpoint/2010/main" val="3498768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jdelijke aanduiding voor dia-afbeelding 1"/>
          <p:cNvSpPr>
            <a:spLocks noGrp="1" noRot="1" noChangeAspect="1" noTextEdit="1"/>
          </p:cNvSpPr>
          <p:nvPr>
            <p:ph type="sldImg"/>
          </p:nvPr>
        </p:nvSpPr>
        <p:spPr>
          <a:ln/>
        </p:spPr>
      </p:sp>
      <p:sp>
        <p:nvSpPr>
          <p:cNvPr id="44034" name="Tijdelijke aanduiding voor notiti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a:latin typeface="Arial" charset="0"/>
              <a:ea typeface="MS PGothic" charset="0"/>
            </a:endParaRPr>
          </a:p>
        </p:txBody>
      </p:sp>
      <p:sp>
        <p:nvSpPr>
          <p:cNvPr id="44035"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A16C8ACA-DF27-874D-A2BC-2B385CFF5666}" type="slidenum">
              <a:rPr lang="nl-NL" sz="1200"/>
              <a:pPr/>
              <a:t>17</a:t>
            </a:fld>
            <a:endParaRPr lang="nl-NL" sz="1200"/>
          </a:p>
        </p:txBody>
      </p:sp>
    </p:spTree>
    <p:extLst>
      <p:ext uri="{BB962C8B-B14F-4D97-AF65-F5344CB8AC3E}">
        <p14:creationId xmlns:p14="http://schemas.microsoft.com/office/powerpoint/2010/main" val="3604096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afbeelding 1"/>
          <p:cNvSpPr>
            <a:spLocks noGrp="1" noRot="1" noChangeAspect="1" noTextEdit="1"/>
          </p:cNvSpPr>
          <p:nvPr>
            <p:ph type="sldImg"/>
          </p:nvPr>
        </p:nvSpPr>
        <p:spPr>
          <a:ln/>
        </p:spPr>
      </p:sp>
      <p:sp>
        <p:nvSpPr>
          <p:cNvPr id="46082" name="Tijdelijke aanduiding voor notiti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a:latin typeface="Arial" charset="0"/>
              <a:ea typeface="MS PGothic" charset="0"/>
            </a:endParaRPr>
          </a:p>
        </p:txBody>
      </p:sp>
      <p:sp>
        <p:nvSpPr>
          <p:cNvPr id="46083"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52401B15-A45F-FD4E-BBD5-CC9CFBFC41F4}" type="slidenum">
              <a:rPr lang="nl-NL" sz="1200"/>
              <a:pPr/>
              <a:t>18</a:t>
            </a:fld>
            <a:endParaRPr lang="nl-NL" sz="1200"/>
          </a:p>
        </p:txBody>
      </p:sp>
    </p:spTree>
    <p:extLst>
      <p:ext uri="{BB962C8B-B14F-4D97-AF65-F5344CB8AC3E}">
        <p14:creationId xmlns:p14="http://schemas.microsoft.com/office/powerpoint/2010/main" val="3382651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dia-afbeelding 1"/>
          <p:cNvSpPr>
            <a:spLocks noGrp="1" noRot="1" noChangeAspect="1" noTextEdit="1"/>
          </p:cNvSpPr>
          <p:nvPr>
            <p:ph type="sldImg"/>
          </p:nvPr>
        </p:nvSpPr>
        <p:spPr>
          <a:ln/>
        </p:spPr>
      </p:sp>
      <p:sp>
        <p:nvSpPr>
          <p:cNvPr id="48130"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ea typeface="MS PGothic" charset="0"/>
              </a:rPr>
              <a:t>MBCP is gebaseerd op MBSR, 9 weken sessie van 3 uur plus een stilte dag. Het gehele programma steunt op twee pilaren: educatie over achter gronden van mindfulness maar vooral over neurobiologie van reproductieve processen, en het beoefenen van allerlei meditaties. </a:t>
            </a:r>
          </a:p>
        </p:txBody>
      </p:sp>
      <p:sp>
        <p:nvSpPr>
          <p:cNvPr id="48131"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C71BE4F7-6B3C-D94C-B0C7-41E7A68FA351}" type="slidenum">
              <a:rPr lang="nl-NL" sz="1200"/>
              <a:pPr/>
              <a:t>19</a:t>
            </a:fld>
            <a:endParaRPr lang="nl-NL" sz="1200"/>
          </a:p>
        </p:txBody>
      </p:sp>
    </p:spTree>
    <p:extLst>
      <p:ext uri="{BB962C8B-B14F-4D97-AF65-F5344CB8AC3E}">
        <p14:creationId xmlns:p14="http://schemas.microsoft.com/office/powerpoint/2010/main" val="159727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noTextEdit="1"/>
          </p:cNvSpPr>
          <p:nvPr>
            <p:ph type="sldImg"/>
          </p:nvPr>
        </p:nvSpPr>
        <p:spPr>
          <a:ln/>
        </p:spPr>
      </p:sp>
      <p:sp>
        <p:nvSpPr>
          <p:cNvPr id="17410"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120000"/>
              </a:lnSpc>
            </a:pPr>
            <a:r>
              <a:rPr lang="nl-NL" sz="1400">
                <a:latin typeface="Arial" charset="0"/>
              </a:rPr>
              <a:t>Ik doe mijn onderzoek binnen het project I’ve Changed my Mind, bij de UvA – RICD- in samenwerking met UvA minds –academisch behandel centrum voor moeder en kind, mede gefinancierd door zilveren kruis verzekeringen. </a:t>
            </a:r>
          </a:p>
          <a:p>
            <a:pPr>
              <a:lnSpc>
                <a:spcPct val="120000"/>
              </a:lnSpc>
            </a:pPr>
            <a:r>
              <a:rPr lang="nl-NL" sz="1400">
                <a:latin typeface="Arial" charset="0"/>
              </a:rPr>
              <a:t>Dit project bestaat uit drie studies:</a:t>
            </a:r>
          </a:p>
          <a:p>
            <a:pPr>
              <a:lnSpc>
                <a:spcPct val="120000"/>
              </a:lnSpc>
            </a:pPr>
            <a:r>
              <a:rPr lang="nl-NL" sz="1400">
                <a:latin typeface="Arial" charset="0"/>
              </a:rPr>
              <a:t>Ontwikkeling en validatie van PCBS  </a:t>
            </a:r>
          </a:p>
          <a:p>
            <a:pPr>
              <a:lnSpc>
                <a:spcPct val="120000"/>
              </a:lnSpc>
            </a:pPr>
            <a:r>
              <a:rPr lang="nl-NL" sz="1400">
                <a:latin typeface="Arial" charset="0"/>
              </a:rPr>
              <a:t>Een gerandomiseerde studie naar de effecten van mindfulness bij zwangere vrouwen met hoge angst voor de bevalling en hun partners.</a:t>
            </a:r>
          </a:p>
          <a:p>
            <a:pPr>
              <a:lnSpc>
                <a:spcPct val="120000"/>
              </a:lnSpc>
            </a:pPr>
            <a:r>
              <a:rPr lang="nl-NL" sz="1400">
                <a:latin typeface="Arial" charset="0"/>
              </a:rPr>
              <a:t>En de effecten van mindfulness bij gestreste moeders met hun baby’s.</a:t>
            </a:r>
          </a:p>
          <a:p>
            <a:pPr>
              <a:lnSpc>
                <a:spcPct val="120000"/>
              </a:lnSpc>
            </a:pPr>
            <a:r>
              <a:rPr lang="nl-NL" sz="1400">
                <a:latin typeface="Arial" charset="0"/>
              </a:rPr>
              <a:t>Twee eerste studies vormen de basis voor dit voordracht.</a:t>
            </a:r>
          </a:p>
          <a:p>
            <a:endParaRPr lang="nl-NL">
              <a:latin typeface="Arial" charset="0"/>
            </a:endParaRPr>
          </a:p>
        </p:txBody>
      </p:sp>
      <p:sp>
        <p:nvSpPr>
          <p:cNvPr id="17411"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C0FFE1FC-B762-0741-9560-E42CF6EE7247}" type="slidenum">
              <a:rPr lang="nl-NL" sz="1200"/>
              <a:pPr/>
              <a:t>2</a:t>
            </a:fld>
            <a:endParaRPr lang="nl-NL" sz="1200"/>
          </a:p>
        </p:txBody>
      </p:sp>
    </p:spTree>
    <p:extLst>
      <p:ext uri="{BB962C8B-B14F-4D97-AF65-F5344CB8AC3E}">
        <p14:creationId xmlns:p14="http://schemas.microsoft.com/office/powerpoint/2010/main" val="2525818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jdelijke aanduiding voor dia-afbeelding 1"/>
          <p:cNvSpPr>
            <a:spLocks noGrp="1" noRot="1" noChangeAspect="1" noTextEdit="1"/>
          </p:cNvSpPr>
          <p:nvPr>
            <p:ph type="sldImg"/>
          </p:nvPr>
        </p:nvSpPr>
        <p:spPr>
          <a:ln/>
        </p:spPr>
      </p:sp>
      <p:sp>
        <p:nvSpPr>
          <p:cNvPr id="50178" name="Tijdelijke aanduiding voor notiti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a:latin typeface="Arial" charset="0"/>
              <a:ea typeface="MS PGothic" charset="0"/>
            </a:endParaRPr>
          </a:p>
        </p:txBody>
      </p:sp>
      <p:sp>
        <p:nvSpPr>
          <p:cNvPr id="50179"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E7647DA6-3D19-6D48-B52A-724EF10CE0AF}" type="slidenum">
              <a:rPr lang="nl-NL" sz="1200"/>
              <a:pPr/>
              <a:t>20</a:t>
            </a:fld>
            <a:endParaRPr lang="nl-NL" sz="1200"/>
          </a:p>
        </p:txBody>
      </p:sp>
    </p:spTree>
    <p:extLst>
      <p:ext uri="{BB962C8B-B14F-4D97-AF65-F5344CB8AC3E}">
        <p14:creationId xmlns:p14="http://schemas.microsoft.com/office/powerpoint/2010/main" val="400260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jdelijke aanduiding voor dia-afbeelding 1"/>
          <p:cNvSpPr>
            <a:spLocks noGrp="1" noRot="1" noChangeAspect="1" noTextEdit="1"/>
          </p:cNvSpPr>
          <p:nvPr>
            <p:ph type="sldImg"/>
          </p:nvPr>
        </p:nvSpPr>
        <p:spPr>
          <a:ln/>
        </p:spPr>
      </p:sp>
      <p:sp>
        <p:nvSpPr>
          <p:cNvPr id="52226" name="Tijdelijke aanduiding voor notiti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a:latin typeface="Arial" charset="0"/>
              <a:ea typeface="MS PGothic" charset="0"/>
            </a:endParaRPr>
          </a:p>
        </p:txBody>
      </p:sp>
      <p:sp>
        <p:nvSpPr>
          <p:cNvPr id="52227"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9C3082AA-8A58-134F-A4EE-2A2FA2105477}" type="slidenum">
              <a:rPr lang="nl-NL" sz="1200"/>
              <a:pPr/>
              <a:t>21</a:t>
            </a:fld>
            <a:endParaRPr lang="nl-NL" sz="1200"/>
          </a:p>
        </p:txBody>
      </p:sp>
    </p:spTree>
    <p:extLst>
      <p:ext uri="{BB962C8B-B14F-4D97-AF65-F5344CB8AC3E}">
        <p14:creationId xmlns:p14="http://schemas.microsoft.com/office/powerpoint/2010/main" val="820396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jdelijke aanduiding voor dia-afbeelding 1"/>
          <p:cNvSpPr>
            <a:spLocks noGrp="1" noRot="1" noChangeAspect="1" noTextEdit="1"/>
          </p:cNvSpPr>
          <p:nvPr>
            <p:ph type="sldImg"/>
          </p:nvPr>
        </p:nvSpPr>
        <p:spPr>
          <a:ln/>
        </p:spPr>
      </p:sp>
      <p:sp>
        <p:nvSpPr>
          <p:cNvPr id="54274" name="Tijdelijke aanduiding voor notiti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a:latin typeface="Arial" charset="0"/>
              <a:ea typeface="MS PGothic" charset="0"/>
            </a:endParaRPr>
          </a:p>
        </p:txBody>
      </p:sp>
      <p:sp>
        <p:nvSpPr>
          <p:cNvPr id="54275"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58B7BFF0-B406-C449-8A0A-C3AEC3E8C02B}" type="slidenum">
              <a:rPr lang="nl-NL" sz="1200">
                <a:ea typeface="ＭＳ Ｐゴシック" charset="0"/>
                <a:cs typeface="ＭＳ Ｐゴシック" charset="0"/>
              </a:rPr>
              <a:pPr/>
              <a:t>22</a:t>
            </a:fld>
            <a:endParaRPr lang="nl-NL" sz="1200">
              <a:ea typeface="ＭＳ Ｐゴシック" charset="0"/>
              <a:cs typeface="ＭＳ Ｐゴシック" charset="0"/>
            </a:endParaRPr>
          </a:p>
        </p:txBody>
      </p:sp>
    </p:spTree>
    <p:extLst>
      <p:ext uri="{BB962C8B-B14F-4D97-AF65-F5344CB8AC3E}">
        <p14:creationId xmlns:p14="http://schemas.microsoft.com/office/powerpoint/2010/main" val="1523441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jdelijke aanduiding voor dia-afbeelding 1"/>
          <p:cNvSpPr>
            <a:spLocks noGrp="1" noRot="1" noChangeAspect="1" noTextEdit="1"/>
          </p:cNvSpPr>
          <p:nvPr>
            <p:ph type="sldImg"/>
          </p:nvPr>
        </p:nvSpPr>
        <p:spPr>
          <a:ln/>
        </p:spPr>
      </p:sp>
      <p:sp>
        <p:nvSpPr>
          <p:cNvPr id="56322" name="Tijdelijke aanduiding voor notiti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a:latin typeface="Arial" charset="0"/>
              <a:ea typeface="MS PGothic" charset="0"/>
            </a:endParaRPr>
          </a:p>
        </p:txBody>
      </p:sp>
      <p:sp>
        <p:nvSpPr>
          <p:cNvPr id="56323"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C97BC7C1-1A8E-5146-825F-9A97423E6D81}" type="slidenum">
              <a:rPr lang="nl-NL" sz="1200"/>
              <a:pPr/>
              <a:t>23</a:t>
            </a:fld>
            <a:endParaRPr lang="nl-NL" sz="1200"/>
          </a:p>
        </p:txBody>
      </p:sp>
    </p:spTree>
    <p:extLst>
      <p:ext uri="{BB962C8B-B14F-4D97-AF65-F5344CB8AC3E}">
        <p14:creationId xmlns:p14="http://schemas.microsoft.com/office/powerpoint/2010/main" val="245768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ea typeface="MS PGothic" charset="0"/>
              </a:rPr>
              <a:t>.</a:t>
            </a:r>
          </a:p>
        </p:txBody>
      </p:sp>
    </p:spTree>
    <p:extLst>
      <p:ext uri="{BB962C8B-B14F-4D97-AF65-F5344CB8AC3E}">
        <p14:creationId xmlns:p14="http://schemas.microsoft.com/office/powerpoint/2010/main" val="2121584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jdelijke aanduiding voor dia-afbeelding 1"/>
          <p:cNvSpPr>
            <a:spLocks noGrp="1" noRot="1" noChangeAspect="1" noTextEdit="1"/>
          </p:cNvSpPr>
          <p:nvPr>
            <p:ph type="sldImg"/>
          </p:nvPr>
        </p:nvSpPr>
        <p:spPr>
          <a:ln/>
        </p:spPr>
      </p:sp>
      <p:sp>
        <p:nvSpPr>
          <p:cNvPr id="62466" name="Tijdelijke aanduiding voor notiti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a:latin typeface="Arial" charset="0"/>
              <a:ea typeface="MS PGothic" charset="0"/>
            </a:endParaRPr>
          </a:p>
        </p:txBody>
      </p:sp>
      <p:sp>
        <p:nvSpPr>
          <p:cNvPr id="62467"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B7371F8E-B433-614E-B903-E4AAD9D79957}" type="slidenum">
              <a:rPr lang="nl-NL" sz="1200">
                <a:ea typeface="ＭＳ Ｐゴシック" charset="0"/>
                <a:cs typeface="ＭＳ Ｐゴシック" charset="0"/>
              </a:rPr>
              <a:pPr/>
              <a:t>25</a:t>
            </a:fld>
            <a:endParaRPr lang="nl-NL" sz="1200">
              <a:ea typeface="ＭＳ Ｐゴシック" charset="0"/>
              <a:cs typeface="ＭＳ Ｐゴシック" charset="0"/>
            </a:endParaRPr>
          </a:p>
        </p:txBody>
      </p:sp>
    </p:spTree>
    <p:extLst>
      <p:ext uri="{BB962C8B-B14F-4D97-AF65-F5344CB8AC3E}">
        <p14:creationId xmlns:p14="http://schemas.microsoft.com/office/powerpoint/2010/main" val="3071594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jdelijke aanduiding voor dia-afbeelding 1"/>
          <p:cNvSpPr>
            <a:spLocks noGrp="1" noRot="1" noChangeAspect="1" noTextEdit="1"/>
          </p:cNvSpPr>
          <p:nvPr>
            <p:ph type="sldImg"/>
          </p:nvPr>
        </p:nvSpPr>
        <p:spPr>
          <a:ln/>
        </p:spPr>
      </p:sp>
      <p:sp>
        <p:nvSpPr>
          <p:cNvPr id="62466" name="Tijdelijke aanduiding voor notiti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a:latin typeface="Arial" charset="0"/>
              <a:ea typeface="MS PGothic" charset="0"/>
            </a:endParaRPr>
          </a:p>
        </p:txBody>
      </p:sp>
      <p:sp>
        <p:nvSpPr>
          <p:cNvPr id="62467"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fld id="{B7371F8E-B433-614E-B903-E4AAD9D79957}" type="slidenum">
              <a:rPr lang="nl-NL" sz="1200">
                <a:ea typeface="ＭＳ Ｐゴシック" charset="0"/>
                <a:cs typeface="ＭＳ Ｐゴシック" charset="0"/>
              </a:rPr>
              <a:pPr/>
              <a:t>26</a:t>
            </a:fld>
            <a:endParaRPr lang="nl-NL" sz="1200">
              <a:ea typeface="ＭＳ Ｐゴシック" charset="0"/>
              <a:cs typeface="ＭＳ Ｐゴシック" charset="0"/>
            </a:endParaRPr>
          </a:p>
        </p:txBody>
      </p:sp>
    </p:spTree>
    <p:extLst>
      <p:ext uri="{BB962C8B-B14F-4D97-AF65-F5344CB8AC3E}">
        <p14:creationId xmlns:p14="http://schemas.microsoft.com/office/powerpoint/2010/main" val="403779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a:ln/>
        </p:spPr>
      </p:sp>
      <p:sp>
        <p:nvSpPr>
          <p:cNvPr id="19458"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a:latin typeface="Arial" charset="0"/>
            </a:endParaRPr>
          </a:p>
          <a:p>
            <a:r>
              <a:rPr lang="nl-NL">
                <a:latin typeface="Arial" charset="0"/>
              </a:rPr>
              <a:t>Beste collega’s. We komen er steeds meer achter dat in het bestaan van een mens, het begin - in de range van embryo tot aan de baby, enorm impact kan hebben op ons mentale en emotionele gezondheid. </a:t>
            </a:r>
          </a:p>
          <a:p>
            <a:endParaRPr lang="nl-NL">
              <a:latin typeface="Arial" charset="0"/>
            </a:endParaRPr>
          </a:p>
          <a:p>
            <a:r>
              <a:rPr lang="nl-NL">
                <a:latin typeface="Arial" charset="0"/>
              </a:rPr>
              <a:t>Het maakt dus uit in welke baarmoeder omstandigheden hebben wij ons ontwikkeld - met  veel of weinig stress hormonen, de wijze waarop wij op deze wereld zijn terecht gekomen bv. doormiddel van een spontane fysiologische geboorte of een operatieve bevalling – met veel of weinig knuffel hormon, of wij borstvoeding hebben ontvangen, liefde, aandacht, stabiliteit. </a:t>
            </a:r>
          </a:p>
          <a:p>
            <a:endParaRPr lang="nl-NL">
              <a:latin typeface="Arial" charset="0"/>
            </a:endParaRPr>
          </a:p>
          <a:p>
            <a:r>
              <a:rPr lang="nl-NL">
                <a:latin typeface="Arial" charset="0"/>
              </a:rPr>
              <a:t>Met andere worden de kracht, de weerbaarheid van de aanstaande moeders en vaders, partners om de grootse en de snelste transformatie in hun leven te kunnen doorstaan – ouders worden- moeten meer aandacht hebben van alle zorgverleners in de geboorte keten. Dames en heren het is de hoogste tijd om deze sterke aanwijzingen, die de zorg vormen van psychologen, orthopedagogen en zelfs forensische ortopedagogen te erkennen en actief perinatale angst/stress te gaan opsporen en behandelen. </a:t>
            </a:r>
          </a:p>
          <a:p>
            <a:r>
              <a:rPr lang="nl-NL">
                <a:latin typeface="Arial" charset="0"/>
              </a:rPr>
              <a:t> </a:t>
            </a:r>
          </a:p>
          <a:p>
            <a:r>
              <a:rPr lang="nl-NL">
                <a:latin typeface="Arial" charset="0"/>
              </a:rPr>
              <a:t>Angst veroorzaak stress en lijden voor moeder en haar ongeboren en geboren kind. </a:t>
            </a:r>
          </a:p>
          <a:p>
            <a:r>
              <a:rPr lang="nl-NL">
                <a:latin typeface="Arial" charset="0"/>
              </a:rPr>
              <a:t>Prénatal betekent dit overactiviteit van hypothalamus- hypofyse- bijnieren as met hoge productie van adrenaline en cortisol, met als een consequentie hypertensie en groeiachterstand. </a:t>
            </a:r>
          </a:p>
          <a:p>
            <a:r>
              <a:rPr lang="nl-NL">
                <a:latin typeface="Arial" charset="0"/>
              </a:rPr>
              <a:t>Daarbij moet het gezegd worden dat de hoge warde van cortisol in moederlijk bloed is teratogeen voor een foetus. Onderzoek naar fetal programming bevestigd dit.</a:t>
            </a:r>
          </a:p>
          <a:p>
            <a:r>
              <a:rPr lang="nl-NL">
                <a:latin typeface="Arial" charset="0"/>
              </a:rPr>
              <a:t>Stress houd verband met premature en medische bevallingen en trauma in allerlei soort gradaties.</a:t>
            </a:r>
          </a:p>
        </p:txBody>
      </p:sp>
      <p:sp>
        <p:nvSpPr>
          <p:cNvPr id="19459"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6D37028E-A2ED-D746-BDBA-B7D6603F2F36}" type="slidenum">
              <a:rPr lang="nl-NL" sz="1200"/>
              <a:pPr/>
              <a:t>3</a:t>
            </a:fld>
            <a:endParaRPr lang="nl-NL" sz="1200"/>
          </a:p>
        </p:txBody>
      </p:sp>
    </p:spTree>
    <p:extLst>
      <p:ext uri="{BB962C8B-B14F-4D97-AF65-F5344CB8AC3E}">
        <p14:creationId xmlns:p14="http://schemas.microsoft.com/office/powerpoint/2010/main" val="366229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noTextEdit="1"/>
          </p:cNvSpPr>
          <p:nvPr>
            <p:ph type="sldImg"/>
          </p:nvPr>
        </p:nvSpPr>
        <p:spPr>
          <a:ln/>
        </p:spPr>
      </p:sp>
      <p:sp>
        <p:nvSpPr>
          <p:cNvPr id="21506"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rPr>
              <a:t>Postnataal, ik bedoel ook ver postnataal, kan dit betekenen toename van mentale en emotionele problemen bij moeder en haar kind, maar ook de posttraumatische stress syndroom als de ergste vorm van ervaren stress, </a:t>
            </a:r>
          </a:p>
          <a:p>
            <a:r>
              <a:rPr lang="nl-NL">
                <a:latin typeface="Arial" charset="0"/>
              </a:rPr>
              <a:t>onveilige, slechte hechting tussen moeder en haar kind wat weer psychische problematiek bij beide kan versterken.</a:t>
            </a:r>
          </a:p>
          <a:p>
            <a:endParaRPr lang="nl-NL">
              <a:latin typeface="Arial" charset="0"/>
            </a:endParaRPr>
          </a:p>
          <a:p>
            <a:r>
              <a:rPr lang="nl-NL">
                <a:latin typeface="Arial" charset="0"/>
              </a:rPr>
              <a:t>Gedragsmatig kan dit betekenen – vermijden van zwangerschap, spontane bevalling, het BV geven, contact met het kind en verder vermijding van sociale contacten, isolement. </a:t>
            </a:r>
          </a:p>
          <a:p>
            <a:r>
              <a:rPr lang="nl-NL">
                <a:latin typeface="Arial" charset="0"/>
              </a:rPr>
              <a:t>Het is belangrijk op te merken dat toegeven aan een vermijden gedrag bekrachtig alleen maar de psychische problematiek.</a:t>
            </a:r>
          </a:p>
          <a:p>
            <a:endParaRPr lang="nl-NL">
              <a:latin typeface="Arial" charset="0"/>
            </a:endParaRPr>
          </a:p>
        </p:txBody>
      </p:sp>
      <p:sp>
        <p:nvSpPr>
          <p:cNvPr id="21507"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6B92CEF9-9CB8-034A-921A-7F65A96BF4B3}" type="slidenum">
              <a:rPr lang="nl-NL" sz="1200"/>
              <a:pPr/>
              <a:t>4</a:t>
            </a:fld>
            <a:endParaRPr lang="nl-NL" sz="1200"/>
          </a:p>
        </p:txBody>
      </p:sp>
    </p:spTree>
    <p:extLst>
      <p:ext uri="{BB962C8B-B14F-4D97-AF65-F5344CB8AC3E}">
        <p14:creationId xmlns:p14="http://schemas.microsoft.com/office/powerpoint/2010/main" val="132993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noTextEdit="1"/>
          </p:cNvSpPr>
          <p:nvPr>
            <p:ph type="sldImg"/>
          </p:nvPr>
        </p:nvSpPr>
        <p:spPr>
          <a:ln/>
        </p:spPr>
      </p:sp>
      <p:sp>
        <p:nvSpPr>
          <p:cNvPr id="23554"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rPr>
              <a:t>De vraag is of wij, de hulpverleners werkzaam inde geboorte zorg, voldoende door hebben hoe prevalent dit problematiek is? </a:t>
            </a:r>
          </a:p>
          <a:p>
            <a:r>
              <a:rPr lang="nl-NL">
                <a:latin typeface="Arial" charset="0"/>
              </a:rPr>
              <a:t>Het is al genoeg om te kijken naar de psychische gezondheid van de Nederlandse vrouwen in de vruchtbare leeftijd - de levenslange prevalentie van stemmingsklachten vooral depressieve klachten en angstgevoelens bij vrouwen in Nederland gemeten in </a:t>
            </a:r>
          </a:p>
          <a:p>
            <a:r>
              <a:rPr lang="nl-NL">
                <a:latin typeface="Arial" charset="0"/>
              </a:rPr>
              <a:t>de NEMESIS-studie is respectievelijk 26% en 23%., </a:t>
            </a:r>
          </a:p>
          <a:p>
            <a:r>
              <a:rPr lang="nl-NL">
                <a:latin typeface="Arial" charset="0"/>
              </a:rPr>
              <a:t>Daarnaast komen depressie en angststoornissen bij vrouwen bijna tweemaal vaker voor dan bij mannen. </a:t>
            </a:r>
          </a:p>
          <a:p>
            <a:r>
              <a:rPr lang="nl-NL">
                <a:latin typeface="Arial" charset="0"/>
              </a:rPr>
              <a:t>In totaal maakt bijna de helft van de vrouwelijke bevolking ooit een periode van depressie en/of angststoornissen door. </a:t>
            </a:r>
          </a:p>
          <a:p>
            <a:endParaRPr lang="nl-NL">
              <a:latin typeface="Arial" charset="0"/>
            </a:endParaRPr>
          </a:p>
        </p:txBody>
      </p:sp>
      <p:sp>
        <p:nvSpPr>
          <p:cNvPr id="23555"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96CF3788-C6F2-2647-BE87-4D5502EBCAE2}" type="slidenum">
              <a:rPr lang="nl-NL" sz="1200"/>
              <a:pPr/>
              <a:t>5</a:t>
            </a:fld>
            <a:endParaRPr lang="nl-NL" sz="1200"/>
          </a:p>
        </p:txBody>
      </p:sp>
    </p:spTree>
    <p:extLst>
      <p:ext uri="{BB962C8B-B14F-4D97-AF65-F5344CB8AC3E}">
        <p14:creationId xmlns:p14="http://schemas.microsoft.com/office/powerpoint/2010/main" val="332107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p:cNvSpPr>
            <a:spLocks noGrp="1" noRot="1" noChangeAspect="1" noTextEdit="1"/>
          </p:cNvSpPr>
          <p:nvPr>
            <p:ph type="sldImg"/>
          </p:nvPr>
        </p:nvSpPr>
        <p:spPr>
          <a:ln/>
        </p:spPr>
      </p:sp>
      <p:sp>
        <p:nvSpPr>
          <p:cNvPr id="25602"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rPr>
              <a:t>In de zwangerschap – 1 op 10 vrouwen kampt met een depressie, wereldwijd 1 op 5 vrouwen is  boven matig angstig voor de bevalling, 1 op 20 durft niet zwanger te worden of een maal zwanger ondergaat een abortus.</a:t>
            </a:r>
          </a:p>
          <a:p>
            <a:r>
              <a:rPr lang="nl-NL">
                <a:latin typeface="Arial" charset="0"/>
              </a:rPr>
              <a:t>Op dit moment gebruikt 3 % van alle zwangere vrouwen antidepressiva. </a:t>
            </a:r>
          </a:p>
          <a:p>
            <a:r>
              <a:rPr lang="nl-NL">
                <a:latin typeface="Arial" charset="0"/>
              </a:rPr>
              <a:t>Uit onze studie blijkt dat 33% van zwangere vrouwen afkomstig uit de eerstelijns verloskundige praktijken anno 2016 is bovenmatig angstig voor de bevalling, zoals gemeten op de Wijma Delivery Expectation Questionnaire in de tweede trimester van de zwangerschap.</a:t>
            </a:r>
          </a:p>
          <a:p>
            <a:endParaRPr lang="nl-NL">
              <a:latin typeface="Arial" charset="0"/>
            </a:endParaRPr>
          </a:p>
          <a:p>
            <a:r>
              <a:rPr lang="nl-NL">
                <a:latin typeface="Arial" charset="0"/>
              </a:rPr>
              <a:t>Dames en heren angst voor de bevalling komt net zo vaak voor als de griep. In termen van RIVM mogen wij spreken van een angst voor de bevalling epidemie. </a:t>
            </a:r>
          </a:p>
          <a:p>
            <a:r>
              <a:rPr lang="nl-NL">
                <a:latin typeface="Arial" charset="0"/>
              </a:rPr>
              <a:t> </a:t>
            </a:r>
          </a:p>
          <a:p>
            <a:endParaRPr lang="nl-NL">
              <a:latin typeface="Arial" charset="0"/>
            </a:endParaRPr>
          </a:p>
        </p:txBody>
      </p:sp>
      <p:sp>
        <p:nvSpPr>
          <p:cNvPr id="25603"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3CEC94B9-16EA-D842-880B-02F0D0440A35}" type="slidenum">
              <a:rPr lang="nl-NL" sz="1200"/>
              <a:pPr/>
              <a:t>6</a:t>
            </a:fld>
            <a:endParaRPr lang="nl-NL" sz="1200"/>
          </a:p>
        </p:txBody>
      </p:sp>
    </p:spTree>
    <p:extLst>
      <p:ext uri="{BB962C8B-B14F-4D97-AF65-F5344CB8AC3E}">
        <p14:creationId xmlns:p14="http://schemas.microsoft.com/office/powerpoint/2010/main" val="212286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noTextEdit="1"/>
          </p:cNvSpPr>
          <p:nvPr>
            <p:ph type="sldImg"/>
          </p:nvPr>
        </p:nvSpPr>
        <p:spPr>
          <a:ln/>
        </p:spPr>
      </p:sp>
      <p:sp>
        <p:nvSpPr>
          <p:cNvPr id="27650"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rPr>
              <a:t>Wat zijn eigenlijk de meest voorkomende symptomen van perinatale angst bij zwangere vrouwen in de verloskundige praktijken? Ik moet wel eerst een opmerking plaatsen dat angstige zwangeren in grootte maten door een hulpverlener niet herkent worden. </a:t>
            </a:r>
          </a:p>
          <a:p>
            <a:r>
              <a:rPr lang="nl-NL">
                <a:latin typeface="Arial" charset="0"/>
              </a:rPr>
              <a:t>Misschien de meest zichtbare vorm van angst zijn de verzoeken van deze zwanger vrouwen om medische interventies in afwezigheid van een aandoening, de maaladaptatie aan de bevalling – gezien dat 60% van de barende vrouwen wordt overgedragen – niet urgent- naar de tweede lijn i.v.m. inleidingen, nvo, instrumentele bevallingen. Of juist de talloze doemscenario’s t.a.v. de aanmakende bevalling die tot onze oren komen mits wij bereid zijn om goed te luister.</a:t>
            </a:r>
          </a:p>
          <a:p>
            <a:r>
              <a:rPr lang="nl-NL">
                <a:latin typeface="Arial" charset="0"/>
              </a:rPr>
              <a:t> </a:t>
            </a:r>
          </a:p>
          <a:p>
            <a:endParaRPr lang="nl-NL">
              <a:latin typeface="Arial" charset="0"/>
            </a:endParaRPr>
          </a:p>
        </p:txBody>
      </p:sp>
      <p:sp>
        <p:nvSpPr>
          <p:cNvPr id="27651"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E76F3BAA-1DAF-3A45-8DDF-DA4FE496986C}" type="slidenum">
              <a:rPr lang="nl-NL" sz="1200"/>
              <a:pPr/>
              <a:t>7</a:t>
            </a:fld>
            <a:endParaRPr lang="nl-NL" sz="1200"/>
          </a:p>
        </p:txBody>
      </p:sp>
    </p:spTree>
    <p:extLst>
      <p:ext uri="{BB962C8B-B14F-4D97-AF65-F5344CB8AC3E}">
        <p14:creationId xmlns:p14="http://schemas.microsoft.com/office/powerpoint/2010/main" val="38275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jdelijke aanduiding voor dia-afbeelding 1"/>
          <p:cNvSpPr>
            <a:spLocks noGrp="1" noRot="1" noChangeAspect="1" noTextEdit="1"/>
          </p:cNvSpPr>
          <p:nvPr>
            <p:ph type="sldImg"/>
          </p:nvPr>
        </p:nvSpPr>
        <p:spPr>
          <a:ln/>
        </p:spPr>
      </p:sp>
      <p:sp>
        <p:nvSpPr>
          <p:cNvPr id="29698"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rPr>
              <a:t>Wat houd in dat catastroferen = doemdenken, ramp scenario’s bedenken, steeds opzoek gaan naar mogelijke rampscenario’s om op deze manier controle op de angst te krijgen. </a:t>
            </a:r>
          </a:p>
          <a:p>
            <a:r>
              <a:rPr lang="nl-NL">
                <a:latin typeface="Arial" charset="0"/>
              </a:rPr>
              <a:t> </a:t>
            </a:r>
          </a:p>
          <a:p>
            <a:r>
              <a:rPr lang="nl-NL">
                <a:latin typeface="Arial" charset="0"/>
              </a:rPr>
              <a:t>Waar zijn de aanstaande moeders anno nu angstig voor? </a:t>
            </a:r>
          </a:p>
          <a:p>
            <a:r>
              <a:rPr lang="nl-NL">
                <a:latin typeface="Arial" charset="0"/>
              </a:rPr>
              <a:t> </a:t>
            </a:r>
          </a:p>
          <a:p>
            <a:r>
              <a:rPr lang="nl-NL">
                <a:latin typeface="Arial" charset="0"/>
              </a:rPr>
              <a:t>Vrouwen:   </a:t>
            </a:r>
          </a:p>
          <a:p>
            <a:r>
              <a:rPr lang="nl-NL">
                <a:latin typeface="Arial" charset="0"/>
              </a:rPr>
              <a:t>Mijn kind zal tijdens de zwangerschap doodgaan.</a:t>
            </a:r>
            <a:r>
              <a:rPr lang="nl-NL" b="1">
                <a:latin typeface="Arial" charset="0"/>
              </a:rPr>
              <a:t> </a:t>
            </a:r>
            <a:endParaRPr lang="nl-NL">
              <a:latin typeface="Arial" charset="0"/>
            </a:endParaRPr>
          </a:p>
          <a:p>
            <a:r>
              <a:rPr lang="nl-NL">
                <a:latin typeface="Arial" charset="0"/>
              </a:rPr>
              <a:t>Mijn kind zal tijdens de bevalling lichamelijke schade oplopen.</a:t>
            </a:r>
            <a:r>
              <a:rPr lang="nl-NL" b="1">
                <a:latin typeface="Arial" charset="0"/>
              </a:rPr>
              <a:t> </a:t>
            </a:r>
            <a:endParaRPr lang="nl-NL">
              <a:latin typeface="Arial" charset="0"/>
            </a:endParaRPr>
          </a:p>
          <a:p>
            <a:r>
              <a:rPr lang="nl-NL">
                <a:latin typeface="Arial" charset="0"/>
              </a:rPr>
              <a:t>Mijn baringspijn zal alles overheersen.         </a:t>
            </a:r>
          </a:p>
          <a:p>
            <a:r>
              <a:rPr lang="nl-NL">
                <a:latin typeface="Arial" charset="0"/>
              </a:rPr>
              <a:t>Door de baringspijn zal ik ernstig lijden. </a:t>
            </a:r>
            <a:r>
              <a:rPr lang="nl-NL" b="1">
                <a:latin typeface="Arial" charset="0"/>
              </a:rPr>
              <a:t> </a:t>
            </a:r>
            <a:endParaRPr lang="nl-NL">
              <a:latin typeface="Arial" charset="0"/>
            </a:endParaRPr>
          </a:p>
          <a:p>
            <a:r>
              <a:rPr lang="nl-NL">
                <a:latin typeface="Arial" charset="0"/>
              </a:rPr>
              <a:t>Tijdens de bevalling zal ik me extreem eenzaam voelen. </a:t>
            </a:r>
            <a:r>
              <a:rPr lang="nl-NL" b="1">
                <a:latin typeface="Arial" charset="0"/>
              </a:rPr>
              <a:t> </a:t>
            </a:r>
            <a:endParaRPr lang="nl-NL">
              <a:latin typeface="Arial" charset="0"/>
            </a:endParaRPr>
          </a:p>
          <a:p>
            <a:r>
              <a:rPr lang="nl-NL">
                <a:latin typeface="Arial" charset="0"/>
              </a:rPr>
              <a:t>Door de geleverde inspanning tijdens mijn bevalling zal ik doodgaan.</a:t>
            </a:r>
            <a:r>
              <a:rPr lang="nl-NL" b="1">
                <a:latin typeface="Arial" charset="0"/>
              </a:rPr>
              <a:t> </a:t>
            </a:r>
            <a:endParaRPr lang="nl-NL">
              <a:latin typeface="Arial" charset="0"/>
            </a:endParaRPr>
          </a:p>
          <a:p>
            <a:r>
              <a:rPr lang="nl-NL">
                <a:latin typeface="Arial" charset="0"/>
              </a:rPr>
              <a:t>Mijn lichaam zal tijdens de bevalling blijvende schade oplopen. </a:t>
            </a:r>
            <a:r>
              <a:rPr lang="nl-NL" b="1">
                <a:latin typeface="Arial" charset="0"/>
              </a:rPr>
              <a:t> </a:t>
            </a:r>
            <a:endParaRPr lang="nl-NL">
              <a:latin typeface="Arial" charset="0"/>
            </a:endParaRPr>
          </a:p>
          <a:p>
            <a:r>
              <a:rPr lang="nl-NL">
                <a:latin typeface="Arial" charset="0"/>
              </a:rPr>
              <a:t>Ik zal geestelijk te zwak zijn om te bevallen.</a:t>
            </a:r>
            <a:r>
              <a:rPr lang="nl-NL" b="1">
                <a:latin typeface="Arial" charset="0"/>
              </a:rPr>
              <a:t> </a:t>
            </a:r>
            <a:endParaRPr lang="nl-NL">
              <a:latin typeface="Arial" charset="0"/>
            </a:endParaRPr>
          </a:p>
          <a:p>
            <a:r>
              <a:rPr lang="nl-NL">
                <a:latin typeface="Arial" charset="0"/>
              </a:rPr>
              <a:t>Mijn bevalling zal een ‘zwart gat’ worden.</a:t>
            </a:r>
            <a:r>
              <a:rPr lang="nl-NL" b="1">
                <a:latin typeface="Arial" charset="0"/>
              </a:rPr>
              <a:t> </a:t>
            </a:r>
            <a:endParaRPr lang="nl-NL">
              <a:latin typeface="Arial" charset="0"/>
            </a:endParaRPr>
          </a:p>
          <a:p>
            <a:r>
              <a:rPr lang="nl-NL">
                <a:latin typeface="Arial" charset="0"/>
              </a:rPr>
              <a:t>Door de heftigheid van de bevalling zal ik mijn moedergevoel kwijt raken.</a:t>
            </a:r>
            <a:r>
              <a:rPr lang="nl-NL" b="1">
                <a:latin typeface="Arial" charset="0"/>
              </a:rPr>
              <a:t> </a:t>
            </a:r>
            <a:endParaRPr lang="nl-NL">
              <a:latin typeface="Arial" charset="0"/>
            </a:endParaRPr>
          </a:p>
          <a:p>
            <a:r>
              <a:rPr lang="nl-NL">
                <a:latin typeface="Arial" charset="0"/>
              </a:rPr>
              <a:t> </a:t>
            </a:r>
          </a:p>
          <a:p>
            <a:r>
              <a:rPr lang="nl-NL">
                <a:latin typeface="Arial" charset="0"/>
              </a:rPr>
              <a:t>Kunnen alleen vrouwen catstroferen? Nee mannen zijn ook er goed in. Partner van angstige zwangeren vrezen het volgende:</a:t>
            </a:r>
          </a:p>
          <a:p>
            <a:r>
              <a:rPr lang="nl-NL">
                <a:latin typeface="Arial" charset="0"/>
              </a:rPr>
              <a:t>En de aanstaande vaders:</a:t>
            </a:r>
          </a:p>
          <a:p>
            <a:r>
              <a:rPr lang="nl-NL">
                <a:latin typeface="Arial" charset="0"/>
              </a:rPr>
              <a:t>Mijn vrouw zal de bevalling niet overleven.</a:t>
            </a:r>
          </a:p>
          <a:p>
            <a:r>
              <a:rPr lang="nl-NL">
                <a:latin typeface="Arial" charset="0"/>
              </a:rPr>
              <a:t>Mijn kind loopt tijdens de bevalling ernstige schade op.</a:t>
            </a:r>
          </a:p>
          <a:p>
            <a:r>
              <a:rPr lang="nl-NL">
                <a:latin typeface="Arial" charset="0"/>
              </a:rPr>
              <a:t>Mijn vrouw komt in een rolstoel terecht.  </a:t>
            </a:r>
          </a:p>
          <a:p>
            <a:r>
              <a:rPr lang="nl-NL">
                <a:latin typeface="Arial" charset="0"/>
              </a:rPr>
              <a:t>Mijn kind zal te vroeg geboren worden en overleden.</a:t>
            </a:r>
          </a:p>
          <a:p>
            <a:endParaRPr lang="nl-NL">
              <a:latin typeface="Arial" charset="0"/>
            </a:endParaRPr>
          </a:p>
        </p:txBody>
      </p:sp>
      <p:sp>
        <p:nvSpPr>
          <p:cNvPr id="29699"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84EB1FF6-833C-2847-8A0C-5EDCE46BBCF5}" type="slidenum">
              <a:rPr lang="nl-NL" sz="1200">
                <a:cs typeface="Arial" charset="0"/>
              </a:rPr>
              <a:pPr/>
              <a:t>8</a:t>
            </a:fld>
            <a:endParaRPr lang="nl-NL" sz="1200">
              <a:cs typeface="Arial" charset="0"/>
            </a:endParaRPr>
          </a:p>
        </p:txBody>
      </p:sp>
    </p:spTree>
    <p:extLst>
      <p:ext uri="{BB962C8B-B14F-4D97-AF65-F5344CB8AC3E}">
        <p14:creationId xmlns:p14="http://schemas.microsoft.com/office/powerpoint/2010/main" val="43936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jdelijke aanduiding voor dia-afbeelding 1"/>
          <p:cNvSpPr>
            <a:spLocks noGrp="1" noRot="1" noChangeAspect="1" noTextEdit="1"/>
          </p:cNvSpPr>
          <p:nvPr>
            <p:ph type="sldImg"/>
          </p:nvPr>
        </p:nvSpPr>
        <p:spPr>
          <a:ln/>
        </p:spPr>
      </p:sp>
      <p:sp>
        <p:nvSpPr>
          <p:cNvPr id="31746"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atin typeface="Arial" charset="0"/>
              </a:rPr>
              <a:t>Deze rampscenario’s zijn afkomst uit het onderzoek t.b.v. de ontwikkeling en validatie van de Perinatale Catastrofale Beliefs Schaal. Uit deze studie hebben wij uiteindelijk 90 catastrofale beliefs kunnen selecteren en tot een vragenlijst zijn gekomen, die alleen laat zien de toedracht van catastrofale beliefs in maladaptaie aan de perinatale periode maar ook helpt om angst concreet en bespreekbaar te maken. </a:t>
            </a:r>
          </a:p>
          <a:p>
            <a:endParaRPr lang="nl-NL">
              <a:latin typeface="Arial" charset="0"/>
            </a:endParaRPr>
          </a:p>
          <a:p>
            <a:endParaRPr lang="nl-NL">
              <a:latin typeface="Arial" charset="0"/>
            </a:endParaRPr>
          </a:p>
        </p:txBody>
      </p:sp>
      <p:sp>
        <p:nvSpPr>
          <p:cNvPr id="31747"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3E75DDDA-C390-494D-98F0-C018EB8FD634}" type="slidenum">
              <a:rPr lang="nl-NL" sz="1200"/>
              <a:pPr/>
              <a:t>9</a:t>
            </a:fld>
            <a:endParaRPr lang="nl-NL" sz="1200"/>
          </a:p>
        </p:txBody>
      </p:sp>
    </p:spTree>
    <p:extLst>
      <p:ext uri="{BB962C8B-B14F-4D97-AF65-F5344CB8AC3E}">
        <p14:creationId xmlns:p14="http://schemas.microsoft.com/office/powerpoint/2010/main" val="196335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99AB38D-3E70-3043-BF79-D8F90D6D5098}" type="slidenum">
              <a:rPr lang="nl-NL"/>
              <a:pPr>
                <a:defRPr/>
              </a:pPr>
              <a:t>‹#›</a:t>
            </a:fld>
            <a:endParaRPr lang="nl-NL"/>
          </a:p>
        </p:txBody>
      </p:sp>
    </p:spTree>
    <p:extLst>
      <p:ext uri="{BB962C8B-B14F-4D97-AF65-F5344CB8AC3E}">
        <p14:creationId xmlns:p14="http://schemas.microsoft.com/office/powerpoint/2010/main" val="342165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AFF0F1E-B607-DC40-8112-B3435F89A608}" type="slidenum">
              <a:rPr lang="nl-NL"/>
              <a:pPr>
                <a:defRPr/>
              </a:pPr>
              <a:t>‹#›</a:t>
            </a:fld>
            <a:endParaRPr lang="nl-NL"/>
          </a:p>
        </p:txBody>
      </p:sp>
    </p:spTree>
    <p:extLst>
      <p:ext uri="{BB962C8B-B14F-4D97-AF65-F5344CB8AC3E}">
        <p14:creationId xmlns:p14="http://schemas.microsoft.com/office/powerpoint/2010/main" val="32831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7778F13-9958-9547-BC2E-49D572D88EB3}" type="slidenum">
              <a:rPr lang="nl-NL"/>
              <a:pPr>
                <a:defRPr/>
              </a:pPr>
              <a:t>‹#›</a:t>
            </a:fld>
            <a:endParaRPr lang="nl-NL"/>
          </a:p>
        </p:txBody>
      </p:sp>
    </p:spTree>
    <p:extLst>
      <p:ext uri="{BB962C8B-B14F-4D97-AF65-F5344CB8AC3E}">
        <p14:creationId xmlns:p14="http://schemas.microsoft.com/office/powerpoint/2010/main" val="4421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A9C29E4-CC6F-BE44-B022-D314A34039C8}" type="slidenum">
              <a:rPr lang="nl-NL"/>
              <a:pPr>
                <a:defRPr/>
              </a:pPr>
              <a:t>‹#›</a:t>
            </a:fld>
            <a:endParaRPr lang="nl-NL"/>
          </a:p>
        </p:txBody>
      </p:sp>
    </p:spTree>
    <p:extLst>
      <p:ext uri="{BB962C8B-B14F-4D97-AF65-F5344CB8AC3E}">
        <p14:creationId xmlns:p14="http://schemas.microsoft.com/office/powerpoint/2010/main" val="30978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4647081-9332-6649-9F17-A469B329E26C}" type="slidenum">
              <a:rPr lang="nl-NL"/>
              <a:pPr>
                <a:defRPr/>
              </a:pPr>
              <a:t>‹#›</a:t>
            </a:fld>
            <a:endParaRPr lang="nl-NL"/>
          </a:p>
        </p:txBody>
      </p:sp>
    </p:spTree>
    <p:extLst>
      <p:ext uri="{BB962C8B-B14F-4D97-AF65-F5344CB8AC3E}">
        <p14:creationId xmlns:p14="http://schemas.microsoft.com/office/powerpoint/2010/main" val="217248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A16315E-28E9-5E4E-82F8-12A52AFA3869}" type="slidenum">
              <a:rPr lang="nl-NL"/>
              <a:pPr>
                <a:defRPr/>
              </a:pPr>
              <a:t>‹#›</a:t>
            </a:fld>
            <a:endParaRPr lang="nl-NL"/>
          </a:p>
        </p:txBody>
      </p:sp>
    </p:spTree>
    <p:extLst>
      <p:ext uri="{BB962C8B-B14F-4D97-AF65-F5344CB8AC3E}">
        <p14:creationId xmlns:p14="http://schemas.microsoft.com/office/powerpoint/2010/main" val="133735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AF32DE6F-472D-3C48-B6A3-7BEDB0F041FA}" type="slidenum">
              <a:rPr lang="nl-NL"/>
              <a:pPr>
                <a:defRPr/>
              </a:pPr>
              <a:t>‹#›</a:t>
            </a:fld>
            <a:endParaRPr lang="nl-NL"/>
          </a:p>
        </p:txBody>
      </p:sp>
    </p:spTree>
    <p:extLst>
      <p:ext uri="{BB962C8B-B14F-4D97-AF65-F5344CB8AC3E}">
        <p14:creationId xmlns:p14="http://schemas.microsoft.com/office/powerpoint/2010/main" val="65918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AE197EBA-CF7F-D144-BDC6-2A58D8DEB120}" type="slidenum">
              <a:rPr lang="nl-NL"/>
              <a:pPr>
                <a:defRPr/>
              </a:pPr>
              <a:t>‹#›</a:t>
            </a:fld>
            <a:endParaRPr lang="nl-NL"/>
          </a:p>
        </p:txBody>
      </p:sp>
    </p:spTree>
    <p:extLst>
      <p:ext uri="{BB962C8B-B14F-4D97-AF65-F5344CB8AC3E}">
        <p14:creationId xmlns:p14="http://schemas.microsoft.com/office/powerpoint/2010/main" val="172895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A3D6D8A9-4417-A04A-88BA-9838C3F5BEF5}" type="slidenum">
              <a:rPr lang="nl-NL"/>
              <a:pPr>
                <a:defRPr/>
              </a:pPr>
              <a:t>‹#›</a:t>
            </a:fld>
            <a:endParaRPr lang="nl-NL"/>
          </a:p>
        </p:txBody>
      </p:sp>
    </p:spTree>
    <p:extLst>
      <p:ext uri="{BB962C8B-B14F-4D97-AF65-F5344CB8AC3E}">
        <p14:creationId xmlns:p14="http://schemas.microsoft.com/office/powerpoint/2010/main" val="376018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D9B35222-8016-2D44-B536-DED09A666C71}" type="slidenum">
              <a:rPr lang="nl-NL"/>
              <a:pPr>
                <a:defRPr/>
              </a:pPr>
              <a:t>‹#›</a:t>
            </a:fld>
            <a:endParaRPr lang="nl-NL"/>
          </a:p>
        </p:txBody>
      </p:sp>
    </p:spTree>
    <p:extLst>
      <p:ext uri="{BB962C8B-B14F-4D97-AF65-F5344CB8AC3E}">
        <p14:creationId xmlns:p14="http://schemas.microsoft.com/office/powerpoint/2010/main" val="315664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0C018EF-5A01-6D47-B4DB-6B1132F45216}" type="slidenum">
              <a:rPr lang="nl-NL"/>
              <a:pPr>
                <a:defRPr/>
              </a:pPr>
              <a:t>‹#›</a:t>
            </a:fld>
            <a:endParaRPr lang="nl-NL"/>
          </a:p>
        </p:txBody>
      </p:sp>
    </p:spTree>
    <p:extLst>
      <p:ext uri="{BB962C8B-B14F-4D97-AF65-F5344CB8AC3E}">
        <p14:creationId xmlns:p14="http://schemas.microsoft.com/office/powerpoint/2010/main" val="183710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latin typeface="Arial" pitchFamily="34" charset="0"/>
                <a:ea typeface="+mn-ea"/>
                <a:cs typeface="Arial" pitchFamily="34"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latin typeface="Arial" pitchFamily="34" charset="0"/>
                <a:ea typeface="+mn-ea"/>
                <a:cs typeface="Arial" pitchFamily="34"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0F0C4FE-D46C-5346-AF80-F3F4BC460434}"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bbusinesssolutions.nl/files/Gloeilamp.gif"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nl/url?sa=i&amp;rct=j&amp;q=&amp;esrc=s&amp;frm=1&amp;source=images&amp;cd=&amp;cad=rja&amp;docid=-zg29o-i3yKcTM&amp;tbnid=skLkz933eAfyfM:&amp;ved=0CAUQjRw&amp;url=http://staff.science.uva.nl/~leo/agacse2010/&amp;ei=Utp_UYHmAdKT0QW4q4GoBQ&amp;bvm=bv.45645796,d.d2k&amp;psig=AFQjCNF91aFhzkSU8NhPMbMVRFd6uyYJgg&amp;ust=1367419849315199"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baringspijn.nl/nl"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hyperlink" Target="http://www.baringspijn.nl/n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bcpmidwife.n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5001">
              <a:srgbClr val="000000"/>
            </a:gs>
            <a:gs pos="92999">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14339" name="Ondertitel 2"/>
          <p:cNvSpPr>
            <a:spLocks noGrp="1"/>
          </p:cNvSpPr>
          <p:nvPr>
            <p:ph type="subTitle" idx="1"/>
          </p:nvPr>
        </p:nvSpPr>
        <p:spPr>
          <a:xfrm>
            <a:off x="250825" y="1916113"/>
            <a:ext cx="8642350" cy="3529012"/>
          </a:xfrm>
        </p:spPr>
        <p:txBody>
          <a:bodyPr/>
          <a:lstStyle/>
          <a:p>
            <a:endParaRPr lang="nl-NL" sz="4000" b="1" dirty="0" smtClean="0">
              <a:solidFill>
                <a:srgbClr val="FF6600"/>
              </a:solidFill>
              <a:latin typeface="Calibri" charset="0"/>
              <a:ea typeface="MS PGothic" charset="0"/>
            </a:endParaRPr>
          </a:p>
          <a:p>
            <a:endParaRPr lang="nl-NL" b="1" dirty="0">
              <a:solidFill>
                <a:srgbClr val="FF6600"/>
              </a:solidFill>
              <a:latin typeface="Calibri" charset="0"/>
              <a:ea typeface="MS PGothic" charset="0"/>
            </a:endParaRPr>
          </a:p>
          <a:p>
            <a:r>
              <a:rPr lang="nl-NL" sz="3600" b="1" dirty="0">
                <a:solidFill>
                  <a:srgbClr val="FF6600"/>
                </a:solidFill>
                <a:latin typeface="Calibri" charset="0"/>
                <a:ea typeface="MS PGothic" charset="0"/>
              </a:rPr>
              <a:t>Perinatale angst </a:t>
            </a:r>
          </a:p>
          <a:p>
            <a:r>
              <a:rPr lang="nl-NL" sz="3600" b="1" dirty="0">
                <a:solidFill>
                  <a:srgbClr val="FF6600"/>
                </a:solidFill>
                <a:latin typeface="Calibri" charset="0"/>
                <a:ea typeface="MS PGothic" charset="0"/>
              </a:rPr>
              <a:t>e</a:t>
            </a:r>
            <a:r>
              <a:rPr lang="nl-NL" sz="3600" b="1" dirty="0" smtClean="0">
                <a:solidFill>
                  <a:srgbClr val="FF6600"/>
                </a:solidFill>
                <a:latin typeface="Calibri" charset="0"/>
                <a:ea typeface="MS PGothic" charset="0"/>
              </a:rPr>
              <a:t>n de rol van </a:t>
            </a:r>
            <a:r>
              <a:rPr lang="nl-NL" sz="3600" b="1" dirty="0" err="1" smtClean="0">
                <a:solidFill>
                  <a:srgbClr val="FF6600"/>
                </a:solidFill>
                <a:latin typeface="Calibri" charset="0"/>
                <a:ea typeface="MS PGothic" charset="0"/>
              </a:rPr>
              <a:t>mindfulness</a:t>
            </a:r>
            <a:r>
              <a:rPr lang="nl-NL" sz="3600" b="1" dirty="0" smtClean="0">
                <a:solidFill>
                  <a:srgbClr val="FF6600"/>
                </a:solidFill>
                <a:latin typeface="Calibri" charset="0"/>
                <a:ea typeface="MS PGothic" charset="0"/>
              </a:rPr>
              <a:t>.</a:t>
            </a:r>
            <a:endParaRPr lang="nl-NL" sz="3600" b="1" dirty="0">
              <a:solidFill>
                <a:srgbClr val="FF6600"/>
              </a:solidFill>
              <a:latin typeface="Calibri" charset="0"/>
              <a:ea typeface="MS PGothic" charset="0"/>
            </a:endParaRPr>
          </a:p>
        </p:txBody>
      </p:sp>
      <p:pic>
        <p:nvPicPr>
          <p:cNvPr id="14340"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115888"/>
            <a:ext cx="2527300" cy="167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Afbeelding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1773238"/>
            <a:ext cx="2527300" cy="192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9166" y="-19797"/>
            <a:ext cx="4572000" cy="830997"/>
          </a:xfrm>
          <a:prstGeom prst="rect">
            <a:avLst/>
          </a:prstGeom>
        </p:spPr>
        <p:txBody>
          <a:bodyPr>
            <a:spAutoFit/>
          </a:bodyPr>
          <a:lstStyle/>
          <a:p>
            <a:r>
              <a:rPr lang="en-US" sz="2800" b="1" dirty="0">
                <a:solidFill>
                  <a:srgbClr val="FF6600"/>
                </a:solidFill>
                <a:latin typeface="Skia" charset="0"/>
                <a:cs typeface="Arial" charset="0"/>
              </a:rPr>
              <a:t>Mind in </a:t>
            </a:r>
            <a:r>
              <a:rPr lang="en-US" sz="2800" b="1" dirty="0" err="1">
                <a:solidFill>
                  <a:srgbClr val="FF6600"/>
                </a:solidFill>
                <a:latin typeface="Skia" charset="0"/>
                <a:cs typeface="Arial" charset="0"/>
              </a:rPr>
              <a:t>Geboorte</a:t>
            </a:r>
            <a:r>
              <a:rPr lang="en-US" sz="2800" b="1" dirty="0">
                <a:solidFill>
                  <a:srgbClr val="FF6600"/>
                </a:solidFill>
                <a:latin typeface="Skia" charset="0"/>
                <a:cs typeface="Arial" charset="0"/>
              </a:rPr>
              <a:t>                                    </a:t>
            </a:r>
          </a:p>
          <a:p>
            <a:r>
              <a:rPr lang="en-US" sz="2000" dirty="0" smtClean="0">
                <a:solidFill>
                  <a:srgbClr val="FFFFFF"/>
                </a:solidFill>
                <a:latin typeface="Skia" charset="0"/>
                <a:cs typeface="Arial" charset="0"/>
              </a:rPr>
              <a:t> </a:t>
            </a:r>
            <a:r>
              <a:rPr lang="en-US" sz="2000" dirty="0" err="1" smtClean="0">
                <a:solidFill>
                  <a:srgbClr val="FFFFFF"/>
                </a:solidFill>
                <a:latin typeface="Skia" charset="0"/>
                <a:cs typeface="Arial" charset="0"/>
              </a:rPr>
              <a:t>Educatie</a:t>
            </a:r>
            <a:r>
              <a:rPr lang="en-US" sz="2000" dirty="0" smtClean="0">
                <a:solidFill>
                  <a:srgbClr val="FFFFFF"/>
                </a:solidFill>
                <a:latin typeface="Skia" charset="0"/>
                <a:cs typeface="Arial" charset="0"/>
              </a:rPr>
              <a:t> </a:t>
            </a:r>
            <a:r>
              <a:rPr lang="en-US" sz="2000" dirty="0">
                <a:solidFill>
                  <a:srgbClr val="FFFFFF"/>
                </a:solidFill>
                <a:latin typeface="Skia" charset="0"/>
                <a:cs typeface="Arial" charset="0"/>
              </a:rPr>
              <a:t>&amp; </a:t>
            </a:r>
            <a:r>
              <a:rPr lang="en-US" sz="2000" dirty="0" err="1">
                <a:solidFill>
                  <a:srgbClr val="FFFFFF"/>
                </a:solidFill>
                <a:latin typeface="Skia" charset="0"/>
                <a:cs typeface="Arial" charset="0"/>
              </a:rPr>
              <a:t>behandeling</a:t>
            </a:r>
            <a:endParaRPr lang="nl-NL" sz="2000" dirty="0">
              <a:solidFill>
                <a:srgbClr val="FFFFFF"/>
              </a:solidFill>
              <a:cs typeface="Arial" charset="0"/>
            </a:endParaRPr>
          </a:p>
        </p:txBody>
      </p:sp>
      <p:sp>
        <p:nvSpPr>
          <p:cNvPr id="4" name="Rechthoek 3"/>
          <p:cNvSpPr/>
          <p:nvPr/>
        </p:nvSpPr>
        <p:spPr>
          <a:xfrm>
            <a:off x="179512" y="836712"/>
            <a:ext cx="5004048" cy="307777"/>
          </a:xfrm>
          <a:prstGeom prst="rect">
            <a:avLst/>
          </a:prstGeom>
        </p:spPr>
        <p:txBody>
          <a:bodyPr wrap="square">
            <a:spAutoFit/>
          </a:bodyPr>
          <a:lstStyle/>
          <a:p>
            <a:r>
              <a:rPr lang="nl-NL" sz="1400" dirty="0" smtClean="0">
                <a:solidFill>
                  <a:schemeClr val="bg1"/>
                </a:solidFill>
                <a:latin typeface="Calibri" charset="0"/>
                <a:cs typeface="Calibri" charset="0"/>
              </a:rPr>
              <a:t>  </a:t>
            </a:r>
            <a:r>
              <a:rPr lang="nl-NL" sz="1400" dirty="0" err="1" smtClean="0">
                <a:solidFill>
                  <a:schemeClr val="bg1"/>
                </a:solidFill>
                <a:latin typeface="Calibri" charset="0"/>
                <a:cs typeface="Calibri" charset="0"/>
              </a:rPr>
              <a:t>Irena</a:t>
            </a:r>
            <a:r>
              <a:rPr lang="nl-NL" sz="1400" dirty="0" smtClean="0">
                <a:solidFill>
                  <a:schemeClr val="bg1"/>
                </a:solidFill>
                <a:latin typeface="Calibri" charset="0"/>
                <a:cs typeface="Calibri" charset="0"/>
              </a:rPr>
              <a:t> </a:t>
            </a:r>
            <a:r>
              <a:rPr lang="nl-NL" sz="1400" dirty="0">
                <a:solidFill>
                  <a:schemeClr val="bg1"/>
                </a:solidFill>
                <a:latin typeface="Calibri" charset="0"/>
                <a:cs typeface="Calibri" charset="0"/>
              </a:rPr>
              <a:t>Veringa-</a:t>
            </a:r>
            <a:r>
              <a:rPr lang="nl-NL" sz="1400" dirty="0" err="1">
                <a:solidFill>
                  <a:schemeClr val="bg1"/>
                </a:solidFill>
                <a:latin typeface="Calibri" charset="0"/>
                <a:cs typeface="Calibri" charset="0"/>
              </a:rPr>
              <a:t>Skiba</a:t>
            </a:r>
            <a:r>
              <a:rPr lang="nl-NL" sz="1400" dirty="0">
                <a:solidFill>
                  <a:schemeClr val="bg1"/>
                </a:solidFill>
                <a:latin typeface="Calibri" charset="0"/>
                <a:cs typeface="Calibri" charset="0"/>
              </a:rPr>
              <a:t> RM, MSc.</a:t>
            </a:r>
          </a:p>
        </p:txBody>
      </p:sp>
    </p:spTree>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loud"/>
          <p:cNvSpPr>
            <a:spLocks noChangeAspect="1" noEditPoints="1" noChangeArrowheads="1"/>
          </p:cNvSpPr>
          <p:nvPr/>
        </p:nvSpPr>
        <p:spPr bwMode="auto">
          <a:xfrm>
            <a:off x="468313" y="765175"/>
            <a:ext cx="4502150" cy="30241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3300"/>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marL="342900" indent="-342900" eaLnBrk="1" hangingPunct="1">
              <a:spcBef>
                <a:spcPct val="20000"/>
              </a:spcBef>
              <a:defRPr/>
            </a:pPr>
            <a:r>
              <a:rPr lang="en-GB" sz="1800" b="1" dirty="0">
                <a:solidFill>
                  <a:schemeClr val="bg1"/>
                </a:solidFill>
                <a:latin typeface="Calibri" charset="0"/>
                <a:cs typeface="Arial" charset="0"/>
              </a:rPr>
              <a:t>      </a:t>
            </a:r>
            <a:r>
              <a:rPr lang="en-GB" sz="2800" b="1" dirty="0" err="1">
                <a:solidFill>
                  <a:schemeClr val="bg1"/>
                </a:solidFill>
                <a:latin typeface="Calibri" charset="0"/>
                <a:cs typeface="Arial" charset="0"/>
              </a:rPr>
              <a:t>Catastrofale</a:t>
            </a:r>
            <a:r>
              <a:rPr lang="en-GB" sz="2800" b="1" dirty="0">
                <a:solidFill>
                  <a:schemeClr val="bg1"/>
                </a:solidFill>
                <a:latin typeface="Calibri" charset="0"/>
                <a:cs typeface="Arial" charset="0"/>
              </a:rPr>
              <a:t> </a:t>
            </a:r>
            <a:r>
              <a:rPr lang="en-GB" sz="2800" b="1" u="sng" dirty="0">
                <a:solidFill>
                  <a:schemeClr val="bg1"/>
                </a:solidFill>
                <a:latin typeface="Calibri" charset="0"/>
                <a:cs typeface="Arial" charset="0"/>
              </a:rPr>
              <a:t>beliefs </a:t>
            </a:r>
            <a:r>
              <a:rPr lang="en-GB" sz="2800" b="1" dirty="0">
                <a:solidFill>
                  <a:schemeClr val="bg1"/>
                </a:solidFill>
                <a:latin typeface="Calibri" charset="0"/>
                <a:cs typeface="Arial" charset="0"/>
              </a:rPr>
              <a:t>over de </a:t>
            </a:r>
            <a:r>
              <a:rPr lang="en-GB" sz="2800" b="1" dirty="0" err="1">
                <a:solidFill>
                  <a:schemeClr val="bg1"/>
                </a:solidFill>
                <a:latin typeface="Calibri" charset="0"/>
                <a:cs typeface="Arial" charset="0"/>
              </a:rPr>
              <a:t>toekomst</a:t>
            </a:r>
            <a:endParaRPr lang="nl-NL" sz="2800" b="1" dirty="0">
              <a:solidFill>
                <a:schemeClr val="bg1"/>
              </a:solidFill>
              <a:latin typeface="Calibri" charset="0"/>
              <a:cs typeface="Arial" charset="0"/>
            </a:endParaRPr>
          </a:p>
        </p:txBody>
      </p:sp>
      <p:sp>
        <p:nvSpPr>
          <p:cNvPr id="11267" name="Cloud"/>
          <p:cNvSpPr>
            <a:spLocks noChangeAspect="1" noEditPoints="1" noChangeArrowheads="1"/>
          </p:cNvSpPr>
          <p:nvPr/>
        </p:nvSpPr>
        <p:spPr bwMode="auto">
          <a:xfrm>
            <a:off x="4787900" y="1628775"/>
            <a:ext cx="3124200" cy="2160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69696"/>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spcBef>
                <a:spcPct val="20000"/>
              </a:spcBef>
              <a:defRPr/>
            </a:pPr>
            <a:r>
              <a:rPr lang="nl-NL" sz="2800" b="1" dirty="0">
                <a:latin typeface="Calibri" charset="0"/>
                <a:cs typeface="Arial" charset="0"/>
              </a:rPr>
              <a:t>   Negatieve    </a:t>
            </a:r>
          </a:p>
          <a:p>
            <a:pPr>
              <a:spcBef>
                <a:spcPct val="20000"/>
              </a:spcBef>
              <a:defRPr/>
            </a:pPr>
            <a:r>
              <a:rPr lang="nl-NL" sz="2800" b="1" dirty="0">
                <a:latin typeface="Calibri" charset="0"/>
                <a:cs typeface="Arial" charset="0"/>
              </a:rPr>
              <a:t>     emoties</a:t>
            </a:r>
          </a:p>
          <a:p>
            <a:pPr>
              <a:spcBef>
                <a:spcPct val="20000"/>
              </a:spcBef>
              <a:defRPr/>
            </a:pPr>
            <a:endParaRPr lang="nl-NL" sz="2800" b="1" dirty="0">
              <a:latin typeface="Calibri" charset="0"/>
              <a:cs typeface="Arial" charset="0"/>
            </a:endParaRPr>
          </a:p>
        </p:txBody>
      </p:sp>
      <p:sp>
        <p:nvSpPr>
          <p:cNvPr id="11268" name="Cloud"/>
          <p:cNvSpPr>
            <a:spLocks noChangeAspect="1" noEditPoints="1" noChangeArrowheads="1"/>
          </p:cNvSpPr>
          <p:nvPr/>
        </p:nvSpPr>
        <p:spPr bwMode="auto">
          <a:xfrm>
            <a:off x="971550" y="3141663"/>
            <a:ext cx="4627563" cy="29781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spcBef>
                <a:spcPct val="20000"/>
              </a:spcBef>
              <a:defRPr/>
            </a:pPr>
            <a:endParaRPr lang="en-GB" sz="2800" b="1" dirty="0">
              <a:solidFill>
                <a:schemeClr val="bg1"/>
              </a:solidFill>
              <a:latin typeface="Calibri" charset="0"/>
              <a:cs typeface="Arial" charset="0"/>
            </a:endParaRPr>
          </a:p>
          <a:p>
            <a:pPr>
              <a:spcBef>
                <a:spcPct val="20000"/>
              </a:spcBef>
              <a:defRPr/>
            </a:pPr>
            <a:r>
              <a:rPr lang="en-GB" sz="2800" b="1" dirty="0" err="1">
                <a:solidFill>
                  <a:schemeClr val="bg1"/>
                </a:solidFill>
                <a:latin typeface="Calibri" charset="0"/>
                <a:cs typeface="Arial" charset="0"/>
              </a:rPr>
              <a:t>Selectieve</a:t>
            </a:r>
            <a:r>
              <a:rPr lang="en-GB" sz="2800" b="1" dirty="0">
                <a:solidFill>
                  <a:schemeClr val="bg1"/>
                </a:solidFill>
                <a:latin typeface="Calibri" charset="0"/>
                <a:cs typeface="Arial" charset="0"/>
              </a:rPr>
              <a:t> </a:t>
            </a:r>
            <a:r>
              <a:rPr lang="en-GB" sz="2800" b="1" u="sng" dirty="0">
                <a:solidFill>
                  <a:schemeClr val="bg1"/>
                </a:solidFill>
                <a:latin typeface="Calibri" charset="0"/>
                <a:cs typeface="Arial" charset="0"/>
              </a:rPr>
              <a:t>aandacht</a:t>
            </a:r>
          </a:p>
          <a:p>
            <a:pPr>
              <a:spcBef>
                <a:spcPct val="20000"/>
              </a:spcBef>
              <a:defRPr/>
            </a:pPr>
            <a:r>
              <a:rPr lang="en-GB" sz="2800" b="1" dirty="0" err="1">
                <a:solidFill>
                  <a:schemeClr val="bg1"/>
                </a:solidFill>
                <a:latin typeface="Calibri" charset="0"/>
                <a:cs typeface="Arial" charset="0"/>
              </a:rPr>
              <a:t>voor</a:t>
            </a:r>
            <a:r>
              <a:rPr lang="en-GB" sz="2800" b="1" dirty="0">
                <a:solidFill>
                  <a:schemeClr val="bg1"/>
                </a:solidFill>
                <a:latin typeface="Calibri" charset="0"/>
                <a:cs typeface="Arial" charset="0"/>
              </a:rPr>
              <a:t> stressor</a:t>
            </a:r>
            <a:endParaRPr lang="nl-NL" sz="2800" b="1" dirty="0">
              <a:solidFill>
                <a:schemeClr val="bg1"/>
              </a:solidFill>
              <a:latin typeface="Calibri" charset="0"/>
              <a:cs typeface="Arial" charset="0"/>
            </a:endParaRPr>
          </a:p>
        </p:txBody>
      </p:sp>
      <p:sp>
        <p:nvSpPr>
          <p:cNvPr id="6" name="Cloud"/>
          <p:cNvSpPr>
            <a:spLocks noChangeAspect="1" noEditPoints="1" noChangeArrowheads="1"/>
          </p:cNvSpPr>
          <p:nvPr/>
        </p:nvSpPr>
        <p:spPr bwMode="auto">
          <a:xfrm>
            <a:off x="3924300" y="3357563"/>
            <a:ext cx="3529013" cy="2160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69696"/>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spcBef>
                <a:spcPct val="20000"/>
              </a:spcBef>
              <a:defRPr/>
            </a:pPr>
            <a:r>
              <a:rPr lang="nl-NL" sz="2800" b="1" dirty="0">
                <a:latin typeface="Calibri" charset="0"/>
                <a:cs typeface="Arial" charset="0"/>
              </a:rPr>
              <a:t>Lijden &amp;</a:t>
            </a:r>
          </a:p>
          <a:p>
            <a:pPr>
              <a:spcBef>
                <a:spcPct val="20000"/>
              </a:spcBef>
              <a:defRPr/>
            </a:pPr>
            <a:r>
              <a:rPr lang="nl-NL" sz="2800" b="1" dirty="0">
                <a:latin typeface="Calibri" charset="0"/>
                <a:cs typeface="Arial" charset="0"/>
              </a:rPr>
              <a:t>vermijding</a:t>
            </a:r>
          </a:p>
        </p:txBody>
      </p:sp>
    </p:spTree>
    <p:extLst>
      <p:ext uri="{BB962C8B-B14F-4D97-AF65-F5344CB8AC3E}">
        <p14:creationId xmlns:p14="http://schemas.microsoft.com/office/powerpoint/2010/main" val="2219273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Afbeelding 1"/>
          <p:cNvPicPr>
            <a:picLocks noChangeAspect="1"/>
          </p:cNvPicPr>
          <p:nvPr/>
        </p:nvPicPr>
        <p:blipFill>
          <a:blip r:embed="rId3">
            <a:alphaModFix amt="43000"/>
            <a:extLst>
              <a:ext uri="{28A0092B-C50C-407E-A947-70E740481C1C}">
                <a14:useLocalDpi xmlns:a14="http://schemas.microsoft.com/office/drawing/2010/main" val="0"/>
              </a:ext>
            </a:extLst>
          </a:blip>
          <a:srcRect/>
          <a:stretch>
            <a:fillRect/>
          </a:stretch>
        </p:blipFill>
        <p:spPr bwMode="auto">
          <a:xfrm>
            <a:off x="107950" y="0"/>
            <a:ext cx="8928100" cy="6858000"/>
          </a:xfrm>
          <a:prstGeom prst="rect">
            <a:avLst/>
          </a:prstGeom>
          <a:noFill/>
          <a:ln>
            <a:noFill/>
          </a:ln>
          <a:extLst>
            <a:ext uri="{909E8E84-426E-40dd-AFC4-6F175D3DCCD1}">
              <a14:hiddenFill xmlns="" xmlns:a14="http://schemas.microsoft.com/office/drawing/2010/main">
                <a:solidFill>
                  <a:srgbClr val="FFFFFF">
                    <a:alpha val="43137"/>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8" name="Rechthoek 4"/>
          <p:cNvSpPr>
            <a:spLocks noChangeArrowheads="1"/>
          </p:cNvSpPr>
          <p:nvPr/>
        </p:nvSpPr>
        <p:spPr bwMode="auto">
          <a:xfrm>
            <a:off x="2627313" y="1268413"/>
            <a:ext cx="39608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3600" b="1">
                <a:solidFill>
                  <a:srgbClr val="663300"/>
                </a:solidFill>
                <a:latin typeface="Calibri" charset="0"/>
                <a:cs typeface="Arial" charset="0"/>
              </a:rPr>
              <a:t>Catastrofale beliefs </a:t>
            </a:r>
            <a:endParaRPr lang="nl-NL" sz="3600">
              <a:solidFill>
                <a:srgbClr val="663300"/>
              </a:solidFill>
            </a:endParaRPr>
          </a:p>
        </p:txBody>
      </p:sp>
      <p:sp>
        <p:nvSpPr>
          <p:cNvPr id="34819" name="Rechthoek 6"/>
          <p:cNvSpPr>
            <a:spLocks noChangeArrowheads="1"/>
          </p:cNvSpPr>
          <p:nvPr/>
        </p:nvSpPr>
        <p:spPr bwMode="auto">
          <a:xfrm>
            <a:off x="4787900" y="5300663"/>
            <a:ext cx="457200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nl-NL">
                <a:solidFill>
                  <a:srgbClr val="3366FF"/>
                </a:solidFill>
                <a:latin typeface="Calibri" charset="0"/>
                <a:cs typeface="Calibri" charset="0"/>
              </a:rPr>
              <a:t>Gebrek aan kennis</a:t>
            </a:r>
          </a:p>
        </p:txBody>
      </p:sp>
      <p:sp>
        <p:nvSpPr>
          <p:cNvPr id="34820" name="Rechthoek 7"/>
          <p:cNvSpPr>
            <a:spLocks noChangeArrowheads="1"/>
          </p:cNvSpPr>
          <p:nvPr/>
        </p:nvSpPr>
        <p:spPr bwMode="auto">
          <a:xfrm>
            <a:off x="2195513" y="3357563"/>
            <a:ext cx="15843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nl-NL">
                <a:latin typeface="Calibri" charset="0"/>
                <a:cs typeface="Calibri" charset="0"/>
              </a:rPr>
              <a:t>Angst</a:t>
            </a:r>
          </a:p>
        </p:txBody>
      </p:sp>
      <p:sp>
        <p:nvSpPr>
          <p:cNvPr id="34821" name="Rechthoek 8"/>
          <p:cNvSpPr>
            <a:spLocks noChangeArrowheads="1"/>
          </p:cNvSpPr>
          <p:nvPr/>
        </p:nvSpPr>
        <p:spPr bwMode="auto">
          <a:xfrm>
            <a:off x="5292725" y="3500438"/>
            <a:ext cx="18240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nl-NL">
                <a:latin typeface="Calibri" charset="0"/>
                <a:cs typeface="Calibri" charset="0"/>
              </a:rPr>
              <a:t>Depressie</a:t>
            </a:r>
          </a:p>
        </p:txBody>
      </p:sp>
      <p:sp>
        <p:nvSpPr>
          <p:cNvPr id="34822" name="Rechthoek 15"/>
          <p:cNvSpPr>
            <a:spLocks noChangeArrowheads="1"/>
          </p:cNvSpPr>
          <p:nvPr/>
        </p:nvSpPr>
        <p:spPr bwMode="auto">
          <a:xfrm>
            <a:off x="539750" y="4724400"/>
            <a:ext cx="403225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nl-NL">
                <a:latin typeface="Calibri" charset="0"/>
                <a:cs typeface="Calibri" charset="0"/>
              </a:rPr>
              <a:t>Slecht-zelf vertrouwen </a:t>
            </a:r>
          </a:p>
        </p:txBody>
      </p:sp>
      <p:sp>
        <p:nvSpPr>
          <p:cNvPr id="34823" name="Rechthoek 16"/>
          <p:cNvSpPr>
            <a:spLocks noChangeArrowheads="1"/>
          </p:cNvSpPr>
          <p:nvPr/>
        </p:nvSpPr>
        <p:spPr bwMode="auto">
          <a:xfrm>
            <a:off x="7092950" y="4365625"/>
            <a:ext cx="14636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nl-NL">
                <a:latin typeface="Calibri" charset="0"/>
                <a:cs typeface="Calibri" charset="0"/>
              </a:rPr>
              <a:t>Trauma</a:t>
            </a:r>
            <a:r>
              <a:rPr lang="nl-NL"/>
              <a:t> </a:t>
            </a:r>
          </a:p>
        </p:txBody>
      </p:sp>
    </p:spTree>
    <p:extLst>
      <p:ext uri="{BB962C8B-B14F-4D97-AF65-F5344CB8AC3E}">
        <p14:creationId xmlns:p14="http://schemas.microsoft.com/office/powerpoint/2010/main" val="3367886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3"/>
          <p:cNvGrpSpPr>
            <a:grpSpLocks/>
          </p:cNvGrpSpPr>
          <p:nvPr/>
        </p:nvGrpSpPr>
        <p:grpSpPr bwMode="auto">
          <a:xfrm>
            <a:off x="1619250" y="1628775"/>
            <a:ext cx="5981700" cy="4537075"/>
            <a:chOff x="1008" y="1059"/>
            <a:chExt cx="3768" cy="2733"/>
          </a:xfrm>
        </p:grpSpPr>
        <p:sp>
          <p:nvSpPr>
            <p:cNvPr id="32778" name="AutoShape 4"/>
            <p:cNvSpPr>
              <a:spLocks noChangeAspect="1" noChangeArrowheads="1"/>
            </p:cNvSpPr>
            <p:nvPr/>
          </p:nvSpPr>
          <p:spPr bwMode="auto">
            <a:xfrm>
              <a:off x="1915" y="1617"/>
              <a:ext cx="1942" cy="1675"/>
            </a:xfrm>
            <a:prstGeom prst="triangle">
              <a:avLst>
                <a:gd name="adj" fmla="val 50000"/>
              </a:avLst>
            </a:prstGeom>
            <a:solidFill>
              <a:srgbClr val="CCCCFF"/>
            </a:solidFill>
            <a:ln w="9525">
              <a:solidFill>
                <a:srgbClr val="000000"/>
              </a:solidFill>
              <a:miter lim="800000"/>
              <a:headEnd/>
              <a:tailEnd/>
            </a:ln>
          </p:spPr>
          <p:txBody>
            <a:bodyPr/>
            <a:lstStyle/>
            <a:p>
              <a:pPr algn="ctr" eaLnBrk="1" hangingPunct="1"/>
              <a:r>
                <a:rPr lang="en-GB" sz="2000">
                  <a:latin typeface="Calibri" charset="0"/>
                  <a:cs typeface="Arial" charset="0"/>
                </a:rPr>
                <a:t> </a:t>
              </a:r>
              <a:endParaRPr lang="nl-NL" sz="2000">
                <a:latin typeface="Calibri" charset="0"/>
                <a:cs typeface="Arial" charset="0"/>
              </a:endParaRPr>
            </a:p>
          </p:txBody>
        </p:sp>
        <p:sp>
          <p:nvSpPr>
            <p:cNvPr id="32779" name="Oval 5"/>
            <p:cNvSpPr>
              <a:spLocks noChangeArrowheads="1"/>
            </p:cNvSpPr>
            <p:nvPr/>
          </p:nvSpPr>
          <p:spPr bwMode="auto">
            <a:xfrm>
              <a:off x="1008" y="3234"/>
              <a:ext cx="1116" cy="558"/>
            </a:xfrm>
            <a:prstGeom prst="ellipse">
              <a:avLst/>
            </a:prstGeom>
            <a:solidFill>
              <a:srgbClr val="FFFFCC"/>
            </a:solidFill>
            <a:ln w="9525">
              <a:solidFill>
                <a:srgbClr val="000000"/>
              </a:solidFill>
              <a:round/>
              <a:headEnd/>
              <a:tailEnd/>
            </a:ln>
          </p:spPr>
          <p:txBody>
            <a:bodyPr/>
            <a:lstStyle/>
            <a:p>
              <a:pPr eaLnBrk="1" hangingPunct="1"/>
              <a:r>
                <a:rPr lang="nl-NL" sz="2400">
                  <a:latin typeface="Calibri" charset="0"/>
                  <a:cs typeface="Arial" charset="0"/>
                </a:rPr>
                <a:t>Denken</a:t>
              </a:r>
            </a:p>
          </p:txBody>
        </p:sp>
        <p:sp>
          <p:nvSpPr>
            <p:cNvPr id="32780" name="Oval 6"/>
            <p:cNvSpPr>
              <a:spLocks noChangeArrowheads="1"/>
            </p:cNvSpPr>
            <p:nvPr/>
          </p:nvSpPr>
          <p:spPr bwMode="auto">
            <a:xfrm>
              <a:off x="2334" y="1059"/>
              <a:ext cx="1116" cy="558"/>
            </a:xfrm>
            <a:prstGeom prst="ellipse">
              <a:avLst/>
            </a:prstGeom>
            <a:solidFill>
              <a:srgbClr val="FFBE7D"/>
            </a:solidFill>
            <a:ln w="9525">
              <a:solidFill>
                <a:srgbClr val="000000"/>
              </a:solidFill>
              <a:round/>
              <a:headEnd/>
              <a:tailEnd/>
            </a:ln>
          </p:spPr>
          <p:txBody>
            <a:bodyPr/>
            <a:lstStyle/>
            <a:p>
              <a:pPr eaLnBrk="1" hangingPunct="1"/>
              <a:r>
                <a:rPr lang="nl-NL" sz="2400">
                  <a:latin typeface="Calibri" charset="0"/>
                  <a:cs typeface="Arial" charset="0"/>
                </a:rPr>
                <a:t>Emoties </a:t>
              </a:r>
            </a:p>
          </p:txBody>
        </p:sp>
        <p:sp>
          <p:nvSpPr>
            <p:cNvPr id="32781" name="Oval 7"/>
            <p:cNvSpPr>
              <a:spLocks noChangeArrowheads="1"/>
            </p:cNvSpPr>
            <p:nvPr/>
          </p:nvSpPr>
          <p:spPr bwMode="auto">
            <a:xfrm>
              <a:off x="3660" y="3234"/>
              <a:ext cx="1116" cy="558"/>
            </a:xfrm>
            <a:prstGeom prst="ellipse">
              <a:avLst/>
            </a:prstGeom>
            <a:solidFill>
              <a:srgbClr val="D8EBB3"/>
            </a:solidFill>
            <a:ln w="9525">
              <a:solidFill>
                <a:srgbClr val="000000"/>
              </a:solidFill>
              <a:round/>
              <a:headEnd/>
              <a:tailEnd/>
            </a:ln>
          </p:spPr>
          <p:txBody>
            <a:bodyPr/>
            <a:lstStyle/>
            <a:p>
              <a:pPr eaLnBrk="1" hangingPunct="1"/>
              <a:r>
                <a:rPr lang="nl-NL" sz="2400">
                  <a:latin typeface="Calibri" charset="0"/>
                  <a:cs typeface="Arial" charset="0"/>
                </a:rPr>
                <a:t>Lichaam  </a:t>
              </a:r>
            </a:p>
          </p:txBody>
        </p:sp>
      </p:grpSp>
      <p:sp>
        <p:nvSpPr>
          <p:cNvPr id="32770" name="AutoShape 17"/>
          <p:cNvSpPr>
            <a:spLocks noChangeArrowheads="1"/>
          </p:cNvSpPr>
          <p:nvPr/>
        </p:nvSpPr>
        <p:spPr bwMode="auto">
          <a:xfrm>
            <a:off x="2484438" y="6308725"/>
            <a:ext cx="485775" cy="976313"/>
          </a:xfrm>
          <a:prstGeom prst="downArrow">
            <a:avLst>
              <a:gd name="adj1" fmla="val 50000"/>
              <a:gd name="adj2" fmla="val 5024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FontTx/>
              <a:buChar char="•"/>
            </a:pPr>
            <a:endParaRPr lang="nl-NL">
              <a:cs typeface="Arial" charset="0"/>
            </a:endParaRPr>
          </a:p>
        </p:txBody>
      </p:sp>
      <p:sp>
        <p:nvSpPr>
          <p:cNvPr id="32771" name="Rectangle 15"/>
          <p:cNvSpPr>
            <a:spLocks noChangeArrowheads="1"/>
          </p:cNvSpPr>
          <p:nvPr/>
        </p:nvSpPr>
        <p:spPr bwMode="auto">
          <a:xfrm>
            <a:off x="4067944" y="3504615"/>
            <a:ext cx="1296143"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eaLnBrk="1" hangingPunct="1"/>
            <a:endParaRPr lang="nl-NL" sz="2400" dirty="0">
              <a:latin typeface="Calibri" charset="0"/>
              <a:cs typeface="Arial" charset="0"/>
            </a:endParaRPr>
          </a:p>
          <a:p>
            <a:pPr eaLnBrk="1" hangingPunct="1"/>
            <a:r>
              <a:rPr lang="nl-NL" sz="2000" dirty="0" smtClean="0">
                <a:latin typeface="Calibri" charset="0"/>
                <a:cs typeface="Arial" charset="0"/>
              </a:rPr>
              <a:t>ANGST</a:t>
            </a:r>
          </a:p>
          <a:p>
            <a:pPr eaLnBrk="1" hangingPunct="1"/>
            <a:r>
              <a:rPr lang="nl-NL" sz="2000" dirty="0" smtClean="0">
                <a:latin typeface="Calibri" charset="0"/>
                <a:cs typeface="Arial" charset="0"/>
              </a:rPr>
              <a:t>DEPRESSIE</a:t>
            </a:r>
          </a:p>
          <a:p>
            <a:pPr eaLnBrk="1" hangingPunct="1"/>
            <a:r>
              <a:rPr lang="nl-NL" sz="2000" dirty="0" smtClean="0">
                <a:latin typeface="Calibri" charset="0"/>
                <a:cs typeface="Arial" charset="0"/>
              </a:rPr>
              <a:t>TRAUMA</a:t>
            </a:r>
            <a:endParaRPr lang="nl-NL" sz="2000" dirty="0">
              <a:latin typeface="Calibri" charset="0"/>
              <a:cs typeface="Arial" charset="0"/>
            </a:endParaRPr>
          </a:p>
          <a:p>
            <a:pPr eaLnBrk="1" hangingPunct="1"/>
            <a:endParaRPr lang="nl-NL" sz="2400" dirty="0">
              <a:latin typeface="Calibri" charset="0"/>
              <a:cs typeface="Arial" charset="0"/>
            </a:endParaRPr>
          </a:p>
          <a:p>
            <a:pPr eaLnBrk="1" hangingPunct="1"/>
            <a:endParaRPr lang="nl-NL" sz="2400" dirty="0">
              <a:latin typeface="Calibri" charset="0"/>
              <a:cs typeface="Arial" charset="0"/>
            </a:endParaRPr>
          </a:p>
        </p:txBody>
      </p:sp>
      <p:sp>
        <p:nvSpPr>
          <p:cNvPr id="32772" name="AutoShape 16" descr="Z"/>
          <p:cNvSpPr>
            <a:spLocks noChangeAspect="1" noChangeArrowheads="1"/>
          </p:cNvSpPr>
          <p:nvPr/>
        </p:nvSpPr>
        <p:spPr bwMode="auto">
          <a:xfrm>
            <a:off x="3500438" y="2357438"/>
            <a:ext cx="2143125"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nl-NL">
              <a:cs typeface="Arial" charset="0"/>
            </a:endParaRPr>
          </a:p>
        </p:txBody>
      </p:sp>
      <p:sp>
        <p:nvSpPr>
          <p:cNvPr id="32773" name="AutoShape 17" descr="Z"/>
          <p:cNvSpPr>
            <a:spLocks noChangeAspect="1" noChangeArrowheads="1"/>
          </p:cNvSpPr>
          <p:nvPr/>
        </p:nvSpPr>
        <p:spPr bwMode="auto">
          <a:xfrm>
            <a:off x="3500438" y="2357438"/>
            <a:ext cx="2143125"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nl-NL">
              <a:cs typeface="Arial" charset="0"/>
            </a:endParaRPr>
          </a:p>
        </p:txBody>
      </p:sp>
      <p:pic>
        <p:nvPicPr>
          <p:cNvPr id="32774" name="Picture 18" descr="vluchten"/>
          <p:cNvPicPr>
            <a:picLocks noChangeAspect="1" noChangeArrowheads="1"/>
          </p:cNvPicPr>
          <p:nvPr/>
        </p:nvPicPr>
        <p:blipFill>
          <a:blip r:embed="rId3" cstate="email">
            <a:extLst>
              <a:ext uri="{28A0092B-C50C-407E-A947-70E740481C1C}">
                <a14:useLocalDpi xmlns:a14="http://schemas.microsoft.com/office/drawing/2010/main" val="0"/>
              </a:ext>
            </a:extLst>
          </a:blip>
          <a:srcRect l="8769" t="19768" b="18701"/>
          <a:stretch>
            <a:fillRect/>
          </a:stretch>
        </p:blipFill>
        <p:spPr bwMode="auto">
          <a:xfrm>
            <a:off x="7235825" y="3860800"/>
            <a:ext cx="1728788" cy="116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5" name="Rechthoek 21"/>
          <p:cNvSpPr>
            <a:spLocks noChangeArrowheads="1"/>
          </p:cNvSpPr>
          <p:nvPr/>
        </p:nvSpPr>
        <p:spPr bwMode="auto">
          <a:xfrm>
            <a:off x="0" y="0"/>
            <a:ext cx="4822825"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b="1" dirty="0">
                <a:solidFill>
                  <a:srgbClr val="FF6600"/>
                </a:solidFill>
                <a:latin typeface="Skia" charset="0"/>
                <a:cs typeface="Arial" charset="0"/>
              </a:rPr>
              <a:t>  </a:t>
            </a:r>
          </a:p>
          <a:p>
            <a:r>
              <a:rPr lang="en-US" sz="2000" b="1" dirty="0">
                <a:solidFill>
                  <a:srgbClr val="FF6600"/>
                </a:solidFill>
                <a:latin typeface="Skia" charset="0"/>
                <a:cs typeface="Arial" charset="0"/>
              </a:rPr>
              <a:t>  Mind in </a:t>
            </a:r>
            <a:r>
              <a:rPr lang="en-US" sz="2000" b="1" dirty="0" err="1">
                <a:solidFill>
                  <a:srgbClr val="FF6600"/>
                </a:solidFill>
                <a:latin typeface="Skia" charset="0"/>
                <a:cs typeface="Arial" charset="0"/>
              </a:rPr>
              <a:t>Geboorte</a:t>
            </a:r>
            <a:r>
              <a:rPr lang="en-US" sz="2000" b="1" dirty="0">
                <a:solidFill>
                  <a:srgbClr val="FF6600"/>
                </a:solidFill>
                <a:latin typeface="Skia" charset="0"/>
                <a:cs typeface="Arial" charset="0"/>
              </a:rPr>
              <a:t>                                    </a:t>
            </a:r>
          </a:p>
          <a:p>
            <a:r>
              <a:rPr lang="en-US" sz="1600" dirty="0">
                <a:latin typeface="Skia" charset="0"/>
                <a:cs typeface="Arial" charset="0"/>
              </a:rPr>
              <a:t>   </a:t>
            </a:r>
            <a:r>
              <a:rPr lang="en-US" sz="1600" dirty="0" err="1">
                <a:solidFill>
                  <a:srgbClr val="FFFFFF"/>
                </a:solidFill>
                <a:latin typeface="Skia" charset="0"/>
                <a:cs typeface="Arial" charset="0"/>
              </a:rPr>
              <a:t>Educatie</a:t>
            </a:r>
            <a:r>
              <a:rPr lang="en-US" sz="1600" dirty="0">
                <a:solidFill>
                  <a:srgbClr val="FFFFFF"/>
                </a:solidFill>
                <a:latin typeface="Skia" charset="0"/>
                <a:cs typeface="Arial" charset="0"/>
              </a:rPr>
              <a:t> &amp; </a:t>
            </a:r>
            <a:r>
              <a:rPr lang="en-US" sz="1600" dirty="0" err="1">
                <a:solidFill>
                  <a:srgbClr val="FFFFFF"/>
                </a:solidFill>
                <a:latin typeface="Skia" charset="0"/>
                <a:cs typeface="Arial" charset="0"/>
              </a:rPr>
              <a:t>behandeling</a:t>
            </a:r>
            <a:endParaRPr lang="nl-NL" sz="1600" dirty="0">
              <a:solidFill>
                <a:srgbClr val="FFFFFF"/>
              </a:solidFill>
              <a:cs typeface="Arial" charset="0"/>
            </a:endParaRPr>
          </a:p>
        </p:txBody>
      </p:sp>
      <p:sp>
        <p:nvSpPr>
          <p:cNvPr id="32776" name="Gekromde pijl links 23"/>
          <p:cNvSpPr>
            <a:spLocks noChangeArrowheads="1"/>
          </p:cNvSpPr>
          <p:nvPr/>
        </p:nvSpPr>
        <p:spPr bwMode="auto">
          <a:xfrm rot="-2112142">
            <a:off x="6129338" y="1936750"/>
            <a:ext cx="841375" cy="2424113"/>
          </a:xfrm>
          <a:prstGeom prst="curvedLeftArrow">
            <a:avLst>
              <a:gd name="adj1" fmla="val 25010"/>
              <a:gd name="adj2" fmla="val 50033"/>
              <a:gd name="adj3" fmla="val 31458"/>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cs typeface="Arial" charset="0"/>
            </a:endParaRPr>
          </a:p>
        </p:txBody>
      </p:sp>
      <p:sp>
        <p:nvSpPr>
          <p:cNvPr id="32777" name="Gekromde pijl links 23"/>
          <p:cNvSpPr>
            <a:spLocks noChangeArrowheads="1"/>
          </p:cNvSpPr>
          <p:nvPr/>
        </p:nvSpPr>
        <p:spPr bwMode="auto">
          <a:xfrm rot="-9408752">
            <a:off x="1620838" y="2117725"/>
            <a:ext cx="914400" cy="2424113"/>
          </a:xfrm>
          <a:prstGeom prst="curvedLeftArrow">
            <a:avLst>
              <a:gd name="adj1" fmla="val 25062"/>
              <a:gd name="adj2" fmla="val 50124"/>
              <a:gd name="adj3" fmla="val 31458"/>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cs typeface="Arial" charset="0"/>
            </a:endParaRPr>
          </a:p>
        </p:txBody>
      </p:sp>
      <p:sp>
        <p:nvSpPr>
          <p:cNvPr id="2" name="Tekstvak 1"/>
          <p:cNvSpPr txBox="1"/>
          <p:nvPr/>
        </p:nvSpPr>
        <p:spPr>
          <a:xfrm>
            <a:off x="3491880" y="404664"/>
            <a:ext cx="3168352" cy="523220"/>
          </a:xfrm>
          <a:prstGeom prst="rect">
            <a:avLst/>
          </a:prstGeom>
          <a:noFill/>
        </p:spPr>
        <p:txBody>
          <a:bodyPr wrap="square" rtlCol="0">
            <a:spAutoFit/>
          </a:bodyPr>
          <a:lstStyle/>
          <a:p>
            <a:r>
              <a:rPr lang="nl-NL" sz="2800" dirty="0" smtClean="0">
                <a:solidFill>
                  <a:schemeClr val="bg1"/>
                </a:solidFill>
                <a:latin typeface="Calibri"/>
                <a:cs typeface="Calibri"/>
              </a:rPr>
              <a:t>SYMPTOMEN</a:t>
            </a:r>
            <a:endParaRPr lang="nl-NL" sz="2800" dirty="0">
              <a:solidFill>
                <a:schemeClr val="bg1"/>
              </a:solidFill>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68313" y="260350"/>
            <a:ext cx="8445500" cy="1143000"/>
          </a:xfrm>
        </p:spPr>
        <p:txBody>
          <a:bodyPr/>
          <a:lstStyle/>
          <a:p>
            <a:pPr eaLnBrk="1" hangingPunct="1"/>
            <a:r>
              <a:rPr lang="en-GB" sz="3200" b="1" dirty="0">
                <a:solidFill>
                  <a:schemeClr val="bg1"/>
                </a:solidFill>
                <a:latin typeface="Calibri" charset="0"/>
              </a:rPr>
              <a:t/>
            </a:r>
            <a:br>
              <a:rPr lang="en-GB" sz="3200" b="1" dirty="0">
                <a:solidFill>
                  <a:schemeClr val="bg1"/>
                </a:solidFill>
                <a:latin typeface="Calibri" charset="0"/>
              </a:rPr>
            </a:br>
            <a:r>
              <a:rPr lang="en-GB" sz="2800" dirty="0">
                <a:solidFill>
                  <a:schemeClr val="bg1"/>
                </a:solidFill>
                <a:latin typeface="Calibri" charset="0"/>
              </a:rPr>
              <a:t>Mindfulness </a:t>
            </a:r>
            <a:r>
              <a:rPr lang="en-GB" sz="2800" dirty="0" err="1">
                <a:solidFill>
                  <a:schemeClr val="bg1"/>
                </a:solidFill>
                <a:latin typeface="Calibri" charset="0"/>
              </a:rPr>
              <a:t>Meditatie</a:t>
            </a:r>
            <a:r>
              <a:rPr lang="nl-NL" sz="2800" dirty="0">
                <a:solidFill>
                  <a:schemeClr val="bg1"/>
                </a:solidFill>
                <a:latin typeface="Calibri" charset="0"/>
              </a:rPr>
              <a:t> </a:t>
            </a:r>
            <a:r>
              <a:rPr lang="nl-NL" sz="2800" dirty="0" smtClean="0">
                <a:solidFill>
                  <a:schemeClr val="bg1"/>
                </a:solidFill>
                <a:latin typeface="Calibri" charset="0"/>
              </a:rPr>
              <a:t>= aandacht training</a:t>
            </a:r>
            <a:r>
              <a:rPr lang="nl-NL" sz="2800" dirty="0">
                <a:solidFill>
                  <a:schemeClr val="bg1"/>
                </a:solidFill>
                <a:latin typeface="Calibri" charset="0"/>
              </a:rPr>
              <a:t/>
            </a:r>
            <a:br>
              <a:rPr lang="nl-NL" sz="2800" dirty="0">
                <a:solidFill>
                  <a:schemeClr val="bg1"/>
                </a:solidFill>
                <a:latin typeface="Calibri" charset="0"/>
              </a:rPr>
            </a:br>
            <a:endParaRPr lang="nl-NL" sz="2800" dirty="0">
              <a:solidFill>
                <a:schemeClr val="bg1"/>
              </a:solidFill>
              <a:latin typeface="Calibri" charset="0"/>
            </a:endParaRPr>
          </a:p>
        </p:txBody>
      </p:sp>
      <p:grpSp>
        <p:nvGrpSpPr>
          <p:cNvPr id="43010" name="Group 3"/>
          <p:cNvGrpSpPr>
            <a:grpSpLocks/>
          </p:cNvGrpSpPr>
          <p:nvPr/>
        </p:nvGrpSpPr>
        <p:grpSpPr bwMode="auto">
          <a:xfrm>
            <a:off x="1547813" y="1557338"/>
            <a:ext cx="5981700" cy="4608512"/>
            <a:chOff x="1008" y="1016"/>
            <a:chExt cx="3768" cy="2776"/>
          </a:xfrm>
        </p:grpSpPr>
        <p:sp>
          <p:nvSpPr>
            <p:cNvPr id="43034" name="AutoShape 4"/>
            <p:cNvSpPr>
              <a:spLocks noChangeAspect="1" noChangeArrowheads="1"/>
            </p:cNvSpPr>
            <p:nvPr/>
          </p:nvSpPr>
          <p:spPr bwMode="auto">
            <a:xfrm>
              <a:off x="1915" y="1617"/>
              <a:ext cx="1942" cy="1675"/>
            </a:xfrm>
            <a:prstGeom prst="triangle">
              <a:avLst>
                <a:gd name="adj" fmla="val 50000"/>
              </a:avLst>
            </a:prstGeom>
            <a:solidFill>
              <a:srgbClr val="CCCCFF"/>
            </a:solidFill>
            <a:ln w="9525">
              <a:solidFill>
                <a:srgbClr val="000000"/>
              </a:solidFill>
              <a:miter lim="800000"/>
              <a:headEnd/>
              <a:tailEnd/>
            </a:ln>
          </p:spPr>
          <p:txBody>
            <a:bodyPr/>
            <a:lstStyle/>
            <a:p>
              <a:pPr algn="ctr" eaLnBrk="1" hangingPunct="1"/>
              <a:r>
                <a:rPr lang="en-GB" sz="2000" b="1">
                  <a:latin typeface="Calibri" charset="0"/>
                </a:rPr>
                <a:t> </a:t>
              </a:r>
              <a:endParaRPr lang="nl-NL" sz="2000" b="1">
                <a:latin typeface="Calibri" charset="0"/>
              </a:endParaRPr>
            </a:p>
          </p:txBody>
        </p:sp>
        <p:sp>
          <p:nvSpPr>
            <p:cNvPr id="43035" name="Oval 5"/>
            <p:cNvSpPr>
              <a:spLocks noChangeArrowheads="1"/>
            </p:cNvSpPr>
            <p:nvPr/>
          </p:nvSpPr>
          <p:spPr bwMode="auto">
            <a:xfrm>
              <a:off x="1008" y="3234"/>
              <a:ext cx="1116" cy="558"/>
            </a:xfrm>
            <a:prstGeom prst="ellipse">
              <a:avLst/>
            </a:prstGeom>
            <a:solidFill>
              <a:srgbClr val="FFFFCC"/>
            </a:solidFill>
            <a:ln w="9525">
              <a:solidFill>
                <a:srgbClr val="000000"/>
              </a:solidFill>
              <a:round/>
              <a:headEnd/>
              <a:tailEnd/>
            </a:ln>
          </p:spPr>
          <p:txBody>
            <a:bodyPr/>
            <a:lstStyle/>
            <a:p>
              <a:pPr eaLnBrk="1" hangingPunct="1"/>
              <a:r>
                <a:rPr lang="nl-NL" sz="2000">
                  <a:latin typeface="Calibri" charset="0"/>
                </a:rPr>
                <a:t> </a:t>
              </a:r>
              <a:r>
                <a:rPr lang="nl-NL" sz="2000" b="1">
                  <a:latin typeface="Calibri" charset="0"/>
                </a:rPr>
                <a:t>Emoties</a:t>
              </a:r>
              <a:r>
                <a:rPr lang="nl-NL" sz="2000">
                  <a:latin typeface="Calibri" charset="0"/>
                </a:rPr>
                <a:t> </a:t>
              </a:r>
            </a:p>
          </p:txBody>
        </p:sp>
        <p:sp>
          <p:nvSpPr>
            <p:cNvPr id="43036" name="Oval 6"/>
            <p:cNvSpPr>
              <a:spLocks noChangeArrowheads="1"/>
            </p:cNvSpPr>
            <p:nvPr/>
          </p:nvSpPr>
          <p:spPr bwMode="auto">
            <a:xfrm>
              <a:off x="2323" y="1016"/>
              <a:ext cx="1180" cy="601"/>
            </a:xfrm>
            <a:prstGeom prst="ellipse">
              <a:avLst/>
            </a:prstGeom>
            <a:solidFill>
              <a:srgbClr val="FFBE7D"/>
            </a:solidFill>
            <a:ln w="9525">
              <a:solidFill>
                <a:srgbClr val="000000"/>
              </a:solidFill>
              <a:round/>
              <a:headEnd/>
              <a:tailEnd/>
            </a:ln>
          </p:spPr>
          <p:txBody>
            <a:bodyPr/>
            <a:lstStyle/>
            <a:p>
              <a:pPr eaLnBrk="1" hangingPunct="1"/>
              <a:r>
                <a:rPr lang="nl-NL" sz="2000" b="1">
                  <a:latin typeface="Calibri" charset="0"/>
                </a:rPr>
                <a:t>Gedachten </a:t>
              </a:r>
            </a:p>
          </p:txBody>
        </p:sp>
        <p:sp>
          <p:nvSpPr>
            <p:cNvPr id="43037" name="Oval 7"/>
            <p:cNvSpPr>
              <a:spLocks noChangeArrowheads="1"/>
            </p:cNvSpPr>
            <p:nvPr/>
          </p:nvSpPr>
          <p:spPr bwMode="auto">
            <a:xfrm>
              <a:off x="3660" y="3234"/>
              <a:ext cx="1116" cy="558"/>
            </a:xfrm>
            <a:prstGeom prst="ellipse">
              <a:avLst/>
            </a:prstGeom>
            <a:solidFill>
              <a:srgbClr val="D8EBB3"/>
            </a:solidFill>
            <a:ln w="9525">
              <a:solidFill>
                <a:srgbClr val="000000"/>
              </a:solidFill>
              <a:round/>
              <a:headEnd/>
              <a:tailEnd/>
            </a:ln>
          </p:spPr>
          <p:txBody>
            <a:bodyPr/>
            <a:lstStyle/>
            <a:p>
              <a:pPr eaLnBrk="1" hangingPunct="1"/>
              <a:r>
                <a:rPr lang="nl-NL" sz="1800"/>
                <a:t> </a:t>
              </a:r>
              <a:r>
                <a:rPr lang="nl-NL" sz="2000" b="1">
                  <a:latin typeface="Calibri" charset="0"/>
                  <a:cs typeface="Calibri" charset="0"/>
                </a:rPr>
                <a:t>Lichaam</a:t>
              </a:r>
            </a:p>
          </p:txBody>
        </p:sp>
      </p:grpSp>
      <p:sp>
        <p:nvSpPr>
          <p:cNvPr id="43011" name="AutoShape 16"/>
          <p:cNvSpPr>
            <a:spLocks noChangeArrowheads="1"/>
          </p:cNvSpPr>
          <p:nvPr/>
        </p:nvSpPr>
        <p:spPr bwMode="auto">
          <a:xfrm rot="9088660">
            <a:off x="5953125" y="4010025"/>
            <a:ext cx="282575" cy="1031875"/>
          </a:xfrm>
          <a:prstGeom prst="downArrow">
            <a:avLst>
              <a:gd name="adj1" fmla="val 50000"/>
              <a:gd name="adj2" fmla="val 72357"/>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eaLnBrk="1" hangingPunct="1">
              <a:spcBef>
                <a:spcPct val="20000"/>
              </a:spcBef>
              <a:buFontTx/>
              <a:buChar char="•"/>
            </a:pPr>
            <a:endParaRPr lang="nl-NL"/>
          </a:p>
        </p:txBody>
      </p:sp>
      <p:sp>
        <p:nvSpPr>
          <p:cNvPr id="43012" name="AutoShape 17"/>
          <p:cNvSpPr>
            <a:spLocks noChangeArrowheads="1"/>
          </p:cNvSpPr>
          <p:nvPr/>
        </p:nvSpPr>
        <p:spPr bwMode="auto">
          <a:xfrm>
            <a:off x="2484438" y="6308725"/>
            <a:ext cx="485775" cy="976313"/>
          </a:xfrm>
          <a:prstGeom prst="downArrow">
            <a:avLst>
              <a:gd name="adj1" fmla="val 50000"/>
              <a:gd name="adj2" fmla="val 5024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FontTx/>
              <a:buChar char="•"/>
            </a:pPr>
            <a:endParaRPr lang="nl-NL"/>
          </a:p>
        </p:txBody>
      </p:sp>
      <p:sp>
        <p:nvSpPr>
          <p:cNvPr id="43013" name="AutoShape 18"/>
          <p:cNvSpPr>
            <a:spLocks noChangeArrowheads="1"/>
          </p:cNvSpPr>
          <p:nvPr/>
        </p:nvSpPr>
        <p:spPr bwMode="auto">
          <a:xfrm rot="-2268571">
            <a:off x="5349875" y="4594225"/>
            <a:ext cx="303213" cy="763588"/>
          </a:xfrm>
          <a:prstGeom prst="downArrow">
            <a:avLst>
              <a:gd name="adj1" fmla="val 50000"/>
              <a:gd name="adj2" fmla="val 56161"/>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FontTx/>
              <a:buChar char="•"/>
            </a:pPr>
            <a:endParaRPr lang="nl-NL"/>
          </a:p>
        </p:txBody>
      </p:sp>
      <p:sp>
        <p:nvSpPr>
          <p:cNvPr id="43014" name="AutoShape 26"/>
          <p:cNvSpPr>
            <a:spLocks noChangeArrowheads="1"/>
          </p:cNvSpPr>
          <p:nvPr/>
        </p:nvSpPr>
        <p:spPr bwMode="auto">
          <a:xfrm rot="-5400000">
            <a:off x="4772819" y="5172869"/>
            <a:ext cx="287338" cy="1263650"/>
          </a:xfrm>
          <a:prstGeom prst="upArrow">
            <a:avLst>
              <a:gd name="adj1" fmla="val 50000"/>
              <a:gd name="adj2" fmla="val 84902"/>
            </a:avLst>
          </a:prstGeom>
          <a:solidFill>
            <a:schemeClr val="bg1"/>
          </a:solidFill>
          <a:ln w="9525">
            <a:solidFill>
              <a:schemeClr val="bg1"/>
            </a:solidFill>
            <a:miter lim="800000"/>
            <a:headEnd/>
            <a:tailEnd/>
          </a:ln>
        </p:spPr>
        <p:txBody>
          <a:bodyPr wrap="none" anchor="ctr"/>
          <a:lstStyle/>
          <a:p>
            <a:pPr eaLnBrk="1" hangingPunct="1">
              <a:spcBef>
                <a:spcPct val="20000"/>
              </a:spcBef>
              <a:buFontTx/>
              <a:buChar char="•"/>
            </a:pPr>
            <a:endParaRPr lang="nl-NL"/>
          </a:p>
        </p:txBody>
      </p:sp>
      <p:sp>
        <p:nvSpPr>
          <p:cNvPr id="43015" name="PIJL-OMHOOG en -OMLAAG 20"/>
          <p:cNvSpPr>
            <a:spLocks noChangeArrowheads="1"/>
          </p:cNvSpPr>
          <p:nvPr/>
        </p:nvSpPr>
        <p:spPr bwMode="auto">
          <a:xfrm>
            <a:off x="1692275" y="3429000"/>
            <a:ext cx="484188" cy="1216025"/>
          </a:xfrm>
          <a:prstGeom prst="upDownArrow">
            <a:avLst>
              <a:gd name="adj1" fmla="val 50000"/>
              <a:gd name="adj2" fmla="val 5004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p>
        </p:txBody>
      </p:sp>
      <p:sp>
        <p:nvSpPr>
          <p:cNvPr id="43016" name="PIJL-OMHOOG en -OMLAAG 23"/>
          <p:cNvSpPr>
            <a:spLocks noChangeArrowheads="1"/>
          </p:cNvSpPr>
          <p:nvPr/>
        </p:nvSpPr>
        <p:spPr bwMode="auto">
          <a:xfrm>
            <a:off x="2051050" y="4365625"/>
            <a:ext cx="485775" cy="1216025"/>
          </a:xfrm>
          <a:prstGeom prst="upDownArrow">
            <a:avLst>
              <a:gd name="adj1" fmla="val 50000"/>
              <a:gd name="adj2" fmla="val 4988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p>
        </p:txBody>
      </p:sp>
      <p:sp>
        <p:nvSpPr>
          <p:cNvPr id="43017" name="PIJL-OMHOOG en -OMLAAG 26"/>
          <p:cNvSpPr>
            <a:spLocks noChangeArrowheads="1"/>
          </p:cNvSpPr>
          <p:nvPr/>
        </p:nvSpPr>
        <p:spPr bwMode="auto">
          <a:xfrm>
            <a:off x="2051050" y="3573463"/>
            <a:ext cx="485775" cy="1216025"/>
          </a:xfrm>
          <a:prstGeom prst="upDownArrow">
            <a:avLst>
              <a:gd name="adj1" fmla="val 50000"/>
              <a:gd name="adj2" fmla="val 4988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p>
        </p:txBody>
      </p:sp>
      <p:sp>
        <p:nvSpPr>
          <p:cNvPr id="43018" name="PIJL-OMHOOG en -OMLAAG 27"/>
          <p:cNvSpPr>
            <a:spLocks noChangeArrowheads="1"/>
          </p:cNvSpPr>
          <p:nvPr/>
        </p:nvSpPr>
        <p:spPr bwMode="auto">
          <a:xfrm>
            <a:off x="2268538" y="3357563"/>
            <a:ext cx="484187" cy="1216025"/>
          </a:xfrm>
          <a:prstGeom prst="upDownArrow">
            <a:avLst>
              <a:gd name="adj1" fmla="val 50000"/>
              <a:gd name="adj2" fmla="val 50044"/>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p>
        </p:txBody>
      </p:sp>
      <p:sp>
        <p:nvSpPr>
          <p:cNvPr id="43019" name="PIJL-OMHOOG en -OMLAAG 28"/>
          <p:cNvSpPr>
            <a:spLocks noChangeArrowheads="1"/>
          </p:cNvSpPr>
          <p:nvPr/>
        </p:nvSpPr>
        <p:spPr bwMode="auto">
          <a:xfrm>
            <a:off x="2411413" y="4365625"/>
            <a:ext cx="484187" cy="1216025"/>
          </a:xfrm>
          <a:prstGeom prst="upDownArrow">
            <a:avLst>
              <a:gd name="adj1" fmla="val 50000"/>
              <a:gd name="adj2" fmla="val 50044"/>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p>
        </p:txBody>
      </p:sp>
      <p:sp>
        <p:nvSpPr>
          <p:cNvPr id="43020" name="PIJL-OMHOOG en -OMLAAG 29"/>
          <p:cNvSpPr>
            <a:spLocks noChangeArrowheads="1"/>
          </p:cNvSpPr>
          <p:nvPr/>
        </p:nvSpPr>
        <p:spPr bwMode="auto">
          <a:xfrm rot="1725606">
            <a:off x="3128963" y="2946400"/>
            <a:ext cx="320675" cy="1517650"/>
          </a:xfrm>
          <a:prstGeom prst="upDownArrow">
            <a:avLst>
              <a:gd name="adj1" fmla="val 50000"/>
              <a:gd name="adj2" fmla="val 50219"/>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00100" lvl="1" indent="-342900" eaLnBrk="1" hangingPunct="1">
              <a:spcBef>
                <a:spcPct val="20000"/>
              </a:spcBef>
              <a:buFontTx/>
              <a:buChar char="•"/>
            </a:pPr>
            <a:endParaRPr lang="nl-NL">
              <a:solidFill>
                <a:srgbClr val="C00000"/>
              </a:solidFill>
              <a:cs typeface="Arial" charset="0"/>
            </a:endParaRPr>
          </a:p>
        </p:txBody>
      </p:sp>
      <p:sp>
        <p:nvSpPr>
          <p:cNvPr id="43021" name="Gekromde pijl links 3"/>
          <p:cNvSpPr>
            <a:spLocks noChangeArrowheads="1"/>
          </p:cNvSpPr>
          <p:nvPr/>
        </p:nvSpPr>
        <p:spPr bwMode="auto">
          <a:xfrm>
            <a:off x="6372225" y="1628775"/>
            <a:ext cx="731838" cy="1216025"/>
          </a:xfrm>
          <a:prstGeom prst="curvedLeftArrow">
            <a:avLst>
              <a:gd name="adj1" fmla="val 24986"/>
              <a:gd name="adj2" fmla="val 49971"/>
              <a:gd name="adj3" fmla="val 2500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cs typeface="Arial" charset="0"/>
            </a:endParaRPr>
          </a:p>
        </p:txBody>
      </p:sp>
      <p:sp>
        <p:nvSpPr>
          <p:cNvPr id="23" name="Cloud"/>
          <p:cNvSpPr>
            <a:spLocks noChangeAspect="1" noEditPoints="1" noChangeArrowheads="1"/>
          </p:cNvSpPr>
          <p:nvPr/>
        </p:nvSpPr>
        <p:spPr bwMode="auto">
          <a:xfrm>
            <a:off x="5003800" y="1341438"/>
            <a:ext cx="863600" cy="579437"/>
          </a:xfrm>
          <a:custGeom>
            <a:avLst/>
            <a:gdLst>
              <a:gd name="T0" fmla="*/ 2679 w 21600"/>
              <a:gd name="T1" fmla="*/ 289719 h 21600"/>
              <a:gd name="T2" fmla="*/ 431800 w 21600"/>
              <a:gd name="T3" fmla="*/ 578820 h 21600"/>
              <a:gd name="T4" fmla="*/ 862880 w 21600"/>
              <a:gd name="T5" fmla="*/ 289719 h 21600"/>
              <a:gd name="T6" fmla="*/ 431800 w 21600"/>
              <a:gd name="T7" fmla="*/ 3313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nl-NL">
              <a:cs typeface="Arial" charset="0"/>
            </a:endParaRPr>
          </a:p>
        </p:txBody>
      </p:sp>
      <p:sp>
        <p:nvSpPr>
          <p:cNvPr id="24" name="Cloud"/>
          <p:cNvSpPr>
            <a:spLocks noChangeAspect="1" noEditPoints="1" noChangeArrowheads="1"/>
          </p:cNvSpPr>
          <p:nvPr/>
        </p:nvSpPr>
        <p:spPr bwMode="auto">
          <a:xfrm>
            <a:off x="5508625" y="1484313"/>
            <a:ext cx="1439863" cy="965200"/>
          </a:xfrm>
          <a:custGeom>
            <a:avLst/>
            <a:gdLst>
              <a:gd name="T0" fmla="*/ 4466 w 21600"/>
              <a:gd name="T1" fmla="*/ 482600 h 21600"/>
              <a:gd name="T2" fmla="*/ 719932 w 21600"/>
              <a:gd name="T3" fmla="*/ 964172 h 21600"/>
              <a:gd name="T4" fmla="*/ 1438663 w 21600"/>
              <a:gd name="T5" fmla="*/ 482600 h 21600"/>
              <a:gd name="T6" fmla="*/ 719932 w 21600"/>
              <a:gd name="T7" fmla="*/ 5518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61B00"/>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nl-NL">
              <a:cs typeface="Arial" charset="0"/>
            </a:endParaRPr>
          </a:p>
        </p:txBody>
      </p:sp>
      <p:sp>
        <p:nvSpPr>
          <p:cNvPr id="25" name="Cloud"/>
          <p:cNvSpPr>
            <a:spLocks noChangeAspect="1" noEditPoints="1" noChangeArrowheads="1"/>
          </p:cNvSpPr>
          <p:nvPr/>
        </p:nvSpPr>
        <p:spPr bwMode="auto">
          <a:xfrm>
            <a:off x="2555875" y="1412875"/>
            <a:ext cx="1008063" cy="676275"/>
          </a:xfrm>
          <a:custGeom>
            <a:avLst/>
            <a:gdLst>
              <a:gd name="T0" fmla="*/ 3127 w 21600"/>
              <a:gd name="T1" fmla="*/ 338138 h 21600"/>
              <a:gd name="T2" fmla="*/ 504031 w 21600"/>
              <a:gd name="T3" fmla="*/ 675555 h 21600"/>
              <a:gd name="T4" fmla="*/ 1007222 w 21600"/>
              <a:gd name="T5" fmla="*/ 338138 h 21600"/>
              <a:gd name="T6" fmla="*/ 504031 w 21600"/>
              <a:gd name="T7" fmla="*/ 3866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nl-NL">
              <a:cs typeface="Arial" charset="0"/>
            </a:endParaRPr>
          </a:p>
        </p:txBody>
      </p:sp>
      <p:sp>
        <p:nvSpPr>
          <p:cNvPr id="27" name="Cloud"/>
          <p:cNvSpPr>
            <a:spLocks noChangeAspect="1" noEditPoints="1" noChangeArrowheads="1"/>
          </p:cNvSpPr>
          <p:nvPr/>
        </p:nvSpPr>
        <p:spPr bwMode="auto">
          <a:xfrm>
            <a:off x="3419475" y="2084388"/>
            <a:ext cx="576263" cy="385762"/>
          </a:xfrm>
          <a:custGeom>
            <a:avLst/>
            <a:gdLst>
              <a:gd name="T0" fmla="*/ 1561 w 21600"/>
              <a:gd name="T1" fmla="*/ 168275 h 21600"/>
              <a:gd name="T2" fmla="*/ 251619 w 21600"/>
              <a:gd name="T3" fmla="*/ 336192 h 21600"/>
              <a:gd name="T4" fmla="*/ 502818 w 21600"/>
              <a:gd name="T5" fmla="*/ 168275 h 21600"/>
              <a:gd name="T6" fmla="*/ 251619 w 21600"/>
              <a:gd name="T7" fmla="*/ 1924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w="9525">
            <a:solidFill>
              <a:srgbClr val="000000"/>
            </a:solidFill>
            <a:miter lim="800000"/>
            <a:headEnd/>
            <a:tailEnd/>
          </a:ln>
          <a:effectLst>
            <a:outerShdw blurRad="63500" dist="107763" dir="2700000" algn="ctr" rotWithShape="0">
              <a:srgbClr val="808080"/>
            </a:outerShdw>
          </a:effectLst>
        </p:spPr>
        <p:txBody>
          <a:bodyPr/>
          <a:lstStyle/>
          <a:p>
            <a:pPr>
              <a:defRPr/>
            </a:pPr>
            <a:endParaRPr lang="nl-NL">
              <a:cs typeface="Arial" charset="0"/>
            </a:endParaRPr>
          </a:p>
        </p:txBody>
      </p:sp>
      <p:pic>
        <p:nvPicPr>
          <p:cNvPr id="43026" name="Afbeelding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750" y="4221163"/>
            <a:ext cx="2120900" cy="1703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7" name="Afbeelding 1" descr="Bodyscan.jpg"/>
          <p:cNvPicPr>
            <a:picLocks noChangeAspect="1"/>
          </p:cNvPicPr>
          <p:nvPr/>
        </p:nvPicPr>
        <p:blipFill>
          <a:blip r:embed="rId4" cstate="email">
            <a:extLst>
              <a:ext uri="{28A0092B-C50C-407E-A947-70E740481C1C}">
                <a14:useLocalDpi xmlns:a14="http://schemas.microsoft.com/office/drawing/2010/main" val="0"/>
              </a:ext>
            </a:extLst>
          </a:blip>
          <a:srcRect l="22032" t="6290" r="18372" b="3165"/>
          <a:stretch>
            <a:fillRect/>
          </a:stretch>
        </p:blipFill>
        <p:spPr bwMode="auto">
          <a:xfrm>
            <a:off x="7524750" y="4365625"/>
            <a:ext cx="935038" cy="1995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28" name="Tekstvak 2"/>
          <p:cNvSpPr txBox="1">
            <a:spLocks noChangeArrowheads="1"/>
          </p:cNvSpPr>
          <p:nvPr/>
        </p:nvSpPr>
        <p:spPr bwMode="auto">
          <a:xfrm>
            <a:off x="3708400" y="3716338"/>
            <a:ext cx="1727200"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endParaRPr lang="nl-NL" sz="1600">
              <a:latin typeface="Calibri" charset="0"/>
              <a:cs typeface="Calibri" charset="0"/>
            </a:endParaRPr>
          </a:p>
          <a:p>
            <a:pPr algn="ctr"/>
            <a:r>
              <a:rPr lang="nl-NL" sz="1600">
                <a:latin typeface="Calibri" charset="0"/>
                <a:cs typeface="Calibri" charset="0"/>
              </a:rPr>
              <a:t>Bewustzijn</a:t>
            </a:r>
            <a:r>
              <a:rPr lang="en-US" sz="1600">
                <a:latin typeface="Calibri" charset="0"/>
                <a:cs typeface="Calibri" charset="0"/>
              </a:rPr>
              <a:t> </a:t>
            </a:r>
          </a:p>
          <a:p>
            <a:pPr algn="ctr"/>
            <a:r>
              <a:rPr lang="en-US" sz="1600">
                <a:latin typeface="Calibri" charset="0"/>
                <a:cs typeface="Calibri" charset="0"/>
              </a:rPr>
              <a:t>door </a:t>
            </a:r>
          </a:p>
          <a:p>
            <a:pPr algn="ctr"/>
            <a:r>
              <a:rPr lang="en-US" sz="1600">
                <a:latin typeface="Calibri" charset="0"/>
                <a:cs typeface="Calibri" charset="0"/>
              </a:rPr>
              <a:t>aandacht</a:t>
            </a:r>
            <a:endParaRPr lang="nl-NL" sz="1600">
              <a:latin typeface="Calibri" charset="0"/>
              <a:cs typeface="Calibri" charset="0"/>
            </a:endParaRPr>
          </a:p>
          <a:p>
            <a:endParaRPr lang="nl-NL"/>
          </a:p>
        </p:txBody>
      </p:sp>
      <p:sp>
        <p:nvSpPr>
          <p:cNvPr id="43029" name="Gekromde pijl rechts 2"/>
          <p:cNvSpPr>
            <a:spLocks noChangeArrowheads="1"/>
          </p:cNvSpPr>
          <p:nvPr/>
        </p:nvSpPr>
        <p:spPr bwMode="auto">
          <a:xfrm>
            <a:off x="2051050" y="3716338"/>
            <a:ext cx="731838" cy="1217612"/>
          </a:xfrm>
          <a:prstGeom prst="curvedRightArrow">
            <a:avLst>
              <a:gd name="adj1" fmla="val 25018"/>
              <a:gd name="adj2" fmla="val 50036"/>
              <a:gd name="adj3" fmla="val 2500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cs typeface="Arial" charset="0"/>
            </a:endParaRPr>
          </a:p>
        </p:txBody>
      </p:sp>
      <p:sp>
        <p:nvSpPr>
          <p:cNvPr id="43030" name="Gekromde pijl rechts 3"/>
          <p:cNvSpPr>
            <a:spLocks noChangeArrowheads="1"/>
          </p:cNvSpPr>
          <p:nvPr/>
        </p:nvSpPr>
        <p:spPr bwMode="auto">
          <a:xfrm>
            <a:off x="2051050" y="2924175"/>
            <a:ext cx="731838" cy="1217613"/>
          </a:xfrm>
          <a:prstGeom prst="curvedRightArrow">
            <a:avLst>
              <a:gd name="adj1" fmla="val 25018"/>
              <a:gd name="adj2" fmla="val 50036"/>
              <a:gd name="adj3" fmla="val 2500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cs typeface="Arial" charset="0"/>
            </a:endParaRPr>
          </a:p>
        </p:txBody>
      </p:sp>
      <p:sp>
        <p:nvSpPr>
          <p:cNvPr id="6" name="Gekromde pijl rechts 5"/>
          <p:cNvSpPr/>
          <p:nvPr/>
        </p:nvSpPr>
        <p:spPr bwMode="auto">
          <a:xfrm rot="1758111">
            <a:off x="1979613" y="2276475"/>
            <a:ext cx="720725" cy="1647825"/>
          </a:xfrm>
          <a:prstGeom prst="curvedRightArrow">
            <a:avLst>
              <a:gd name="adj1" fmla="val 25000"/>
              <a:gd name="adj2" fmla="val 50000"/>
              <a:gd name="adj3" fmla="val 32066"/>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marL="342900" indent="-342900" eaLnBrk="1" hangingPunct="1">
              <a:spcBef>
                <a:spcPct val="20000"/>
              </a:spcBef>
              <a:buFontTx/>
              <a:buChar char="•"/>
              <a:defRPr/>
            </a:pPr>
            <a:endParaRPr lang="nl-NL">
              <a:solidFill>
                <a:srgbClr val="4D97DB"/>
              </a:solidFill>
              <a:latin typeface="Arial" pitchFamily="34" charset="0"/>
              <a:cs typeface="Arial" pitchFamily="34" charset="0"/>
            </a:endParaRPr>
          </a:p>
        </p:txBody>
      </p:sp>
      <p:sp>
        <p:nvSpPr>
          <p:cNvPr id="32" name="Gekromde pijl rechts 31"/>
          <p:cNvSpPr/>
          <p:nvPr/>
        </p:nvSpPr>
        <p:spPr bwMode="auto">
          <a:xfrm rot="10800000">
            <a:off x="6443663" y="2636838"/>
            <a:ext cx="723900" cy="1647825"/>
          </a:xfrm>
          <a:prstGeom prst="curvedRightArrow">
            <a:avLst>
              <a:gd name="adj1" fmla="val 25000"/>
              <a:gd name="adj2" fmla="val 50000"/>
              <a:gd name="adj3" fmla="val 32066"/>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marL="342900" indent="-342900" eaLnBrk="1" hangingPunct="1">
              <a:spcBef>
                <a:spcPct val="20000"/>
              </a:spcBef>
              <a:buFontTx/>
              <a:buChar char="•"/>
              <a:defRPr/>
            </a:pPr>
            <a:endParaRPr lang="nl-NL">
              <a:solidFill>
                <a:srgbClr val="4D97DB"/>
              </a:solidFill>
              <a:latin typeface="Arial" pitchFamily="34" charset="0"/>
              <a:cs typeface="Arial" pitchFamily="34" charset="0"/>
            </a:endParaRPr>
          </a:p>
        </p:txBody>
      </p:sp>
      <p:pic>
        <p:nvPicPr>
          <p:cNvPr id="43033" name="Picture 11" descr="Bekijk de afbeelding op ware grootte">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56100" y="4868863"/>
            <a:ext cx="423863"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769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68313" y="260350"/>
            <a:ext cx="8229600" cy="1143000"/>
          </a:xfrm>
        </p:spPr>
        <p:txBody>
          <a:bodyPr/>
          <a:lstStyle/>
          <a:p>
            <a:pPr eaLnBrk="1" hangingPunct="1"/>
            <a:r>
              <a:rPr lang="nl-NL" sz="2800">
                <a:solidFill>
                  <a:schemeClr val="bg1"/>
                </a:solidFill>
                <a:latin typeface="Calibri" charset="0"/>
                <a:cs typeface="Calibri" charset="0"/>
              </a:rPr>
              <a:t>Mindfulness</a:t>
            </a:r>
          </a:p>
        </p:txBody>
      </p:sp>
      <p:pic>
        <p:nvPicPr>
          <p:cNvPr id="45058" name="Picture 8" descr="iStock_000015239611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422775"/>
            <a:ext cx="3629025" cy="240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9" name="Rectangle 10"/>
          <p:cNvSpPr>
            <a:spLocks noChangeArrowheads="1"/>
          </p:cNvSpPr>
          <p:nvPr/>
        </p:nvSpPr>
        <p:spPr bwMode="auto">
          <a:xfrm>
            <a:off x="323850" y="1689100"/>
            <a:ext cx="75612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nl-NL" sz="2400">
                <a:solidFill>
                  <a:schemeClr val="bg1"/>
                </a:solidFill>
                <a:latin typeface="Calibri" charset="0"/>
              </a:rPr>
              <a:t>                   </a:t>
            </a:r>
          </a:p>
        </p:txBody>
      </p:sp>
      <p:sp>
        <p:nvSpPr>
          <p:cNvPr id="20491" name="Cloud"/>
          <p:cNvSpPr>
            <a:spLocks noChangeAspect="1" noEditPoints="1" noChangeArrowheads="1"/>
          </p:cNvSpPr>
          <p:nvPr/>
        </p:nvSpPr>
        <p:spPr bwMode="auto">
          <a:xfrm>
            <a:off x="6659563" y="3789363"/>
            <a:ext cx="1655762" cy="1109662"/>
          </a:xfrm>
          <a:custGeom>
            <a:avLst/>
            <a:gdLst>
              <a:gd name="T0" fmla="*/ 5136 w 21600"/>
              <a:gd name="T1" fmla="*/ 554831 h 21600"/>
              <a:gd name="T2" fmla="*/ 827882 w 21600"/>
              <a:gd name="T3" fmla="*/ 1108480 h 21600"/>
              <a:gd name="T4" fmla="*/ 1654383 w 21600"/>
              <a:gd name="T5" fmla="*/ 554831 h 21600"/>
              <a:gd name="T6" fmla="*/ 827882 w 21600"/>
              <a:gd name="T7" fmla="*/ 634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808080"/>
            </a:outerShdw>
          </a:effectLst>
        </p:spPr>
        <p:txBody>
          <a:bodyPr/>
          <a:lstStyle/>
          <a:p>
            <a:pPr>
              <a:defRPr/>
            </a:pPr>
            <a:r>
              <a:rPr lang="nl-NL" sz="1600" dirty="0">
                <a:latin typeface="Calibri"/>
                <a:cs typeface="Calibri"/>
              </a:rPr>
              <a:t>Oh, daar is het denken …</a:t>
            </a:r>
          </a:p>
        </p:txBody>
      </p:sp>
      <p:sp>
        <p:nvSpPr>
          <p:cNvPr id="45061" name="Rectangle 12"/>
          <p:cNvSpPr>
            <a:spLocks noChangeArrowheads="1"/>
          </p:cNvSpPr>
          <p:nvPr/>
        </p:nvSpPr>
        <p:spPr bwMode="auto">
          <a:xfrm>
            <a:off x="5867400" y="2751138"/>
            <a:ext cx="201771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GB" sz="1200">
                <a:latin typeface="Calibri" charset="0"/>
              </a:rPr>
              <a:t>  </a:t>
            </a:r>
          </a:p>
          <a:p>
            <a:r>
              <a:rPr lang="en-GB" sz="1200">
                <a:latin typeface="Calibri" charset="0"/>
              </a:rPr>
              <a:t> </a:t>
            </a:r>
            <a:endParaRPr lang="en-GB"/>
          </a:p>
        </p:txBody>
      </p:sp>
      <p:sp>
        <p:nvSpPr>
          <p:cNvPr id="45062" name="Tijdelijke aanduiding voor inhoud 1"/>
          <p:cNvSpPr>
            <a:spLocks noGrp="1"/>
          </p:cNvSpPr>
          <p:nvPr>
            <p:ph idx="1"/>
          </p:nvPr>
        </p:nvSpPr>
        <p:spPr>
          <a:xfrm>
            <a:off x="179388" y="1412875"/>
            <a:ext cx="8069262" cy="4525963"/>
          </a:xfrm>
        </p:spPr>
        <p:txBody>
          <a:bodyPr/>
          <a:lstStyle/>
          <a:p>
            <a:pPr marL="0" indent="0">
              <a:lnSpc>
                <a:spcPct val="150000"/>
              </a:lnSpc>
              <a:buFontTx/>
              <a:buNone/>
            </a:pPr>
            <a:r>
              <a:rPr lang="en-US" sz="2000">
                <a:solidFill>
                  <a:srgbClr val="FFFFFF"/>
                </a:solidFill>
                <a:latin typeface="Calibri" charset="0"/>
                <a:cs typeface="Calibri" charset="0"/>
              </a:rPr>
              <a:t>Oorsprong in het Boeddhisme</a:t>
            </a:r>
          </a:p>
          <a:p>
            <a:pPr marL="0" indent="0">
              <a:lnSpc>
                <a:spcPct val="150000"/>
              </a:lnSpc>
              <a:buFontTx/>
              <a:buNone/>
            </a:pPr>
            <a:r>
              <a:rPr lang="en-US" sz="2000">
                <a:solidFill>
                  <a:srgbClr val="FFFFFF"/>
                </a:solidFill>
                <a:latin typeface="Calibri" charset="0"/>
                <a:cs typeface="Calibri" charset="0"/>
              </a:rPr>
              <a:t>Gebaseerd op Boeddhistische psychologie </a:t>
            </a:r>
            <a:endParaRPr lang="nl-NL" sz="2000">
              <a:solidFill>
                <a:srgbClr val="FFFFFF"/>
              </a:solidFill>
              <a:latin typeface="Calibri" charset="0"/>
              <a:cs typeface="Calibri" charset="0"/>
            </a:endParaRPr>
          </a:p>
          <a:p>
            <a:pPr marL="0" indent="0">
              <a:lnSpc>
                <a:spcPct val="150000"/>
              </a:lnSpc>
              <a:buFontTx/>
              <a:buNone/>
            </a:pPr>
            <a:r>
              <a:rPr lang="en-US" sz="2000">
                <a:solidFill>
                  <a:srgbClr val="FFFFFF"/>
                </a:solidFill>
                <a:latin typeface="Calibri" charset="0"/>
                <a:cs typeface="Calibri" charset="0"/>
              </a:rPr>
              <a:t>Seculier</a:t>
            </a:r>
          </a:p>
          <a:p>
            <a:pPr marL="0" indent="0">
              <a:lnSpc>
                <a:spcPct val="150000"/>
              </a:lnSpc>
              <a:buFontTx/>
              <a:buNone/>
            </a:pPr>
            <a:r>
              <a:rPr lang="en-US" sz="2000">
                <a:solidFill>
                  <a:srgbClr val="FFFFFF"/>
                </a:solidFill>
                <a:latin typeface="Calibri" charset="0"/>
                <a:cs typeface="Calibri" charset="0"/>
              </a:rPr>
              <a:t>Way of life</a:t>
            </a:r>
            <a:endParaRPr lang="nl-NL" sz="2000">
              <a:solidFill>
                <a:srgbClr val="FFFFFF"/>
              </a:solidFill>
              <a:latin typeface="Calibri" charset="0"/>
              <a:cs typeface="Calibri" charset="0"/>
            </a:endParaRPr>
          </a:p>
          <a:p>
            <a:pPr marL="0" indent="0">
              <a:lnSpc>
                <a:spcPct val="150000"/>
              </a:lnSpc>
              <a:buFontTx/>
              <a:buNone/>
            </a:pPr>
            <a:r>
              <a:rPr lang="en-US" sz="2000">
                <a:solidFill>
                  <a:srgbClr val="FFFFFF"/>
                </a:solidFill>
                <a:latin typeface="Calibri" charset="0"/>
                <a:cs typeface="Calibri" charset="0"/>
              </a:rPr>
              <a:t>Mindfulness Based Stress Reduction (MBSR) </a:t>
            </a:r>
          </a:p>
          <a:p>
            <a:pPr marL="0" indent="0">
              <a:lnSpc>
                <a:spcPct val="150000"/>
              </a:lnSpc>
              <a:buFontTx/>
              <a:buNone/>
            </a:pPr>
            <a:r>
              <a:rPr lang="en-US" sz="1600">
                <a:solidFill>
                  <a:srgbClr val="FFFFFF"/>
                </a:solidFill>
                <a:latin typeface="Calibri" charset="0"/>
                <a:cs typeface="Calibri" charset="0"/>
              </a:rPr>
              <a:t>                                                              </a:t>
            </a:r>
            <a:r>
              <a:rPr lang="en-US" sz="1400">
                <a:solidFill>
                  <a:srgbClr val="FFFFFF"/>
                </a:solidFill>
                <a:latin typeface="Calibri" charset="0"/>
                <a:cs typeface="Calibri" charset="0"/>
              </a:rPr>
              <a:t>   Jon Kabat-Zinn; 1978 </a:t>
            </a:r>
            <a:endParaRPr lang="nl-NL" sz="1400">
              <a:solidFill>
                <a:srgbClr val="FFFFFF"/>
              </a:solidFill>
              <a:latin typeface="Calibri" charset="0"/>
              <a:cs typeface="Calibri" charset="0"/>
            </a:endParaRPr>
          </a:p>
          <a:p>
            <a:pPr marL="0" indent="0">
              <a:lnSpc>
                <a:spcPct val="150000"/>
              </a:lnSpc>
              <a:buFontTx/>
              <a:buNone/>
            </a:pPr>
            <a:r>
              <a:rPr lang="en-US" sz="2000">
                <a:solidFill>
                  <a:srgbClr val="FFFFFF"/>
                </a:solidFill>
                <a:latin typeface="Calibri" charset="0"/>
                <a:cs typeface="Calibri" charset="0"/>
              </a:rPr>
              <a:t>Mindfulness Based Cognitive Therapy (MBCT)</a:t>
            </a:r>
            <a:endParaRPr lang="nl-NL" sz="2000">
              <a:solidFill>
                <a:srgbClr val="FFFFFF"/>
              </a:solidFill>
              <a:latin typeface="Calibri" charset="0"/>
              <a:cs typeface="Calibri" charset="0"/>
            </a:endParaRPr>
          </a:p>
          <a:p>
            <a:pPr marL="0" indent="0">
              <a:lnSpc>
                <a:spcPct val="150000"/>
              </a:lnSpc>
              <a:buFontTx/>
              <a:buNone/>
            </a:pPr>
            <a:r>
              <a:rPr lang="en-US" sz="2000">
                <a:latin typeface="Arial" charset="0"/>
              </a:rPr>
              <a:t>                    </a:t>
            </a:r>
            <a:r>
              <a:rPr lang="en-US" sz="1600">
                <a:latin typeface="Arial" charset="0"/>
              </a:rPr>
              <a:t>          </a:t>
            </a:r>
            <a:r>
              <a:rPr lang="en-GB" sz="1400">
                <a:solidFill>
                  <a:schemeClr val="bg1"/>
                </a:solidFill>
                <a:latin typeface="Calibri" charset="0"/>
              </a:rPr>
              <a:t>Segal Z, Williams M, Teasdale J; 2002</a:t>
            </a:r>
          </a:p>
          <a:p>
            <a:pPr marL="0" indent="0">
              <a:lnSpc>
                <a:spcPct val="150000"/>
              </a:lnSpc>
              <a:buFontTx/>
              <a:buNone/>
            </a:pPr>
            <a:endParaRPr lang="nl-NL" sz="1400">
              <a:latin typeface="Arial" charset="0"/>
            </a:endParaRPr>
          </a:p>
        </p:txBody>
      </p:sp>
    </p:spTree>
    <p:extLst>
      <p:ext uri="{BB962C8B-B14F-4D97-AF65-F5344CB8AC3E}">
        <p14:creationId xmlns:p14="http://schemas.microsoft.com/office/powerpoint/2010/main" val="1827448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ubtitel 2"/>
          <p:cNvSpPr>
            <a:spLocks noGrp="1"/>
          </p:cNvSpPr>
          <p:nvPr>
            <p:ph type="subTitle" idx="1"/>
          </p:nvPr>
        </p:nvSpPr>
        <p:spPr/>
        <p:txBody>
          <a:bodyPr/>
          <a:lstStyle/>
          <a:p>
            <a:endParaRPr lang="nl-NL">
              <a:latin typeface="Arial" charset="0"/>
            </a:endParaRPr>
          </a:p>
        </p:txBody>
      </p:sp>
      <p:pic>
        <p:nvPicPr>
          <p:cNvPr id="47106" name="Afbeelding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033588"/>
            <a:ext cx="9144000" cy="4824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7" name="Rechthoek 2"/>
          <p:cNvSpPr>
            <a:spLocks noChangeArrowheads="1"/>
          </p:cNvSpPr>
          <p:nvPr/>
        </p:nvSpPr>
        <p:spPr bwMode="auto">
          <a:xfrm>
            <a:off x="0" y="908050"/>
            <a:ext cx="9144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nl-NL" b="1">
                <a:solidFill>
                  <a:schemeClr val="bg1"/>
                </a:solidFill>
                <a:latin typeface="Calibri" charset="0"/>
                <a:cs typeface="Calibri" charset="0"/>
              </a:rPr>
              <a:t>   </a:t>
            </a:r>
            <a:r>
              <a:rPr lang="nl-NL" sz="2800">
                <a:solidFill>
                  <a:schemeClr val="bg1"/>
                </a:solidFill>
                <a:latin typeface="Calibri" charset="0"/>
                <a:cs typeface="Calibri" charset="0"/>
              </a:rPr>
              <a:t>Mindfulness = hier en nu in body &amp; mind zonder oordeel </a:t>
            </a:r>
            <a:endParaRPr lang="nl-NL" sz="2800"/>
          </a:p>
        </p:txBody>
      </p:sp>
    </p:spTree>
    <p:extLst>
      <p:ext uri="{BB962C8B-B14F-4D97-AF65-F5344CB8AC3E}">
        <p14:creationId xmlns:p14="http://schemas.microsoft.com/office/powerpoint/2010/main" val="4116387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nl-NL" sz="2800" b="1">
                <a:solidFill>
                  <a:schemeClr val="bg1"/>
                </a:solidFill>
                <a:latin typeface="Calibri" charset="0"/>
                <a:ea typeface="MS PGothic" charset="0"/>
              </a:rPr>
              <a:t>Mindfulness Meditatie vs. Cognitieve Therapie</a:t>
            </a:r>
          </a:p>
        </p:txBody>
      </p:sp>
      <p:sp>
        <p:nvSpPr>
          <p:cNvPr id="40962" name="Rectangle 3"/>
          <p:cNvSpPr>
            <a:spLocks noGrp="1" noChangeArrowheads="1"/>
          </p:cNvSpPr>
          <p:nvPr>
            <p:ph type="body" idx="1"/>
          </p:nvPr>
        </p:nvSpPr>
        <p:spPr>
          <a:xfrm>
            <a:off x="457200" y="1417638"/>
            <a:ext cx="8569325" cy="5440362"/>
          </a:xfrm>
        </p:spPr>
        <p:txBody>
          <a:bodyPr/>
          <a:lstStyle/>
          <a:p>
            <a:pPr eaLnBrk="1" hangingPunct="1">
              <a:lnSpc>
                <a:spcPct val="80000"/>
              </a:lnSpc>
              <a:buFontTx/>
              <a:buNone/>
            </a:pPr>
            <a:endParaRPr lang="en-GB" sz="2000">
              <a:solidFill>
                <a:schemeClr val="bg1"/>
              </a:solidFill>
              <a:latin typeface="Calibri" charset="0"/>
              <a:ea typeface="MS PGothic" charset="0"/>
            </a:endParaRPr>
          </a:p>
          <a:p>
            <a:pPr eaLnBrk="1" hangingPunct="1">
              <a:lnSpc>
                <a:spcPct val="80000"/>
              </a:lnSpc>
              <a:buFontTx/>
              <a:buNone/>
            </a:pPr>
            <a:r>
              <a:rPr lang="en-GB" sz="2400" b="1">
                <a:solidFill>
                  <a:schemeClr val="bg1"/>
                </a:solidFill>
                <a:latin typeface="Calibri" charset="0"/>
                <a:ea typeface="MS PGothic" charset="0"/>
              </a:rPr>
              <a:t>               </a:t>
            </a:r>
            <a:r>
              <a:rPr lang="en-GB" sz="2800" b="1">
                <a:solidFill>
                  <a:schemeClr val="bg1"/>
                </a:solidFill>
                <a:latin typeface="Calibri" charset="0"/>
                <a:ea typeface="MS PGothic" charset="0"/>
              </a:rPr>
              <a:t>MM = CT !</a:t>
            </a:r>
          </a:p>
          <a:p>
            <a:pPr eaLnBrk="1" hangingPunct="1">
              <a:lnSpc>
                <a:spcPct val="80000"/>
              </a:lnSpc>
              <a:buFontTx/>
              <a:buNone/>
            </a:pPr>
            <a:endParaRPr lang="en-GB" sz="2400" b="1">
              <a:solidFill>
                <a:schemeClr val="bg1"/>
              </a:solidFill>
              <a:latin typeface="Calibri" charset="0"/>
              <a:ea typeface="MS PGothic" charset="0"/>
            </a:endParaRPr>
          </a:p>
          <a:p>
            <a:pPr eaLnBrk="1" hangingPunct="1">
              <a:lnSpc>
                <a:spcPct val="80000"/>
              </a:lnSpc>
              <a:buFontTx/>
              <a:buNone/>
            </a:pPr>
            <a:r>
              <a:rPr lang="en-GB" sz="2800">
                <a:solidFill>
                  <a:schemeClr val="bg1"/>
                </a:solidFill>
                <a:latin typeface="Calibri" charset="0"/>
                <a:ea typeface="MS PGothic" charset="0"/>
              </a:rPr>
              <a:t>CT →   </a:t>
            </a:r>
            <a:r>
              <a:rPr lang="en-GB" sz="2400">
                <a:solidFill>
                  <a:schemeClr val="bg1"/>
                </a:solidFill>
                <a:latin typeface="Calibri" charset="0"/>
                <a:ea typeface="MS PGothic" charset="0"/>
              </a:rPr>
              <a:t>inhoud van gedachten</a:t>
            </a:r>
          </a:p>
          <a:p>
            <a:pPr eaLnBrk="1" hangingPunct="1">
              <a:lnSpc>
                <a:spcPct val="80000"/>
              </a:lnSpc>
              <a:buFontTx/>
              <a:buNone/>
            </a:pPr>
            <a:r>
              <a:rPr lang="en-GB" sz="2400">
                <a:solidFill>
                  <a:schemeClr val="bg1"/>
                </a:solidFill>
                <a:latin typeface="Calibri" charset="0"/>
                <a:ea typeface="MS PGothic" charset="0"/>
              </a:rPr>
              <a:t>               falsificatie van gedachten</a:t>
            </a:r>
          </a:p>
          <a:p>
            <a:pPr eaLnBrk="1" hangingPunct="1">
              <a:lnSpc>
                <a:spcPct val="80000"/>
              </a:lnSpc>
              <a:buFontTx/>
              <a:buNone/>
            </a:pPr>
            <a:endParaRPr lang="en-GB" sz="2800">
              <a:solidFill>
                <a:schemeClr val="bg1"/>
              </a:solidFill>
              <a:latin typeface="Calibri" charset="0"/>
              <a:ea typeface="MS PGothic" charset="0"/>
            </a:endParaRPr>
          </a:p>
          <a:p>
            <a:pPr eaLnBrk="1" hangingPunct="1">
              <a:lnSpc>
                <a:spcPct val="80000"/>
              </a:lnSpc>
              <a:buFontTx/>
              <a:buNone/>
            </a:pPr>
            <a:r>
              <a:rPr lang="en-GB" sz="2800">
                <a:solidFill>
                  <a:schemeClr val="bg1"/>
                </a:solidFill>
                <a:latin typeface="Calibri" charset="0"/>
                <a:ea typeface="MS PGothic" charset="0"/>
              </a:rPr>
              <a:t>MM → </a:t>
            </a:r>
            <a:r>
              <a:rPr lang="en-GB" sz="2400">
                <a:solidFill>
                  <a:schemeClr val="bg1"/>
                </a:solidFill>
                <a:latin typeface="Calibri" charset="0"/>
                <a:ea typeface="MS PGothic" charset="0"/>
              </a:rPr>
              <a:t>decentralisatie van inhoud van gedachten</a:t>
            </a:r>
          </a:p>
          <a:p>
            <a:pPr eaLnBrk="1" hangingPunct="1">
              <a:lnSpc>
                <a:spcPct val="80000"/>
              </a:lnSpc>
              <a:buFontTx/>
              <a:buNone/>
            </a:pPr>
            <a:r>
              <a:rPr lang="en-GB" sz="2400">
                <a:solidFill>
                  <a:schemeClr val="bg1"/>
                </a:solidFill>
                <a:latin typeface="Calibri" charset="0"/>
                <a:ea typeface="MS PGothic" charset="0"/>
              </a:rPr>
              <a:t>               afstand nemen van gedachten</a:t>
            </a:r>
          </a:p>
          <a:p>
            <a:pPr eaLnBrk="1" hangingPunct="1">
              <a:lnSpc>
                <a:spcPct val="80000"/>
              </a:lnSpc>
              <a:buFontTx/>
              <a:buNone/>
            </a:pPr>
            <a:r>
              <a:rPr lang="en-GB" sz="2400">
                <a:solidFill>
                  <a:schemeClr val="bg1"/>
                </a:solidFill>
                <a:latin typeface="Calibri" charset="0"/>
                <a:ea typeface="MS PGothic" charset="0"/>
              </a:rPr>
              <a:t>               de-automatisatie van gedachten</a:t>
            </a:r>
          </a:p>
          <a:p>
            <a:pPr eaLnBrk="1" hangingPunct="1">
              <a:lnSpc>
                <a:spcPct val="80000"/>
              </a:lnSpc>
              <a:buFontTx/>
              <a:buNone/>
            </a:pPr>
            <a:r>
              <a:rPr lang="en-GB" sz="2400">
                <a:solidFill>
                  <a:schemeClr val="bg1"/>
                </a:solidFill>
                <a:latin typeface="Calibri" charset="0"/>
                <a:ea typeface="MS PGothic" charset="0"/>
              </a:rPr>
              <a:t>                                                                                                                                                    					</a:t>
            </a:r>
            <a:r>
              <a:rPr lang="en-GB" sz="1600">
                <a:solidFill>
                  <a:schemeClr val="bg1"/>
                </a:solidFill>
                <a:latin typeface="Calibri" charset="0"/>
                <a:ea typeface="MS PGothic" charset="0"/>
              </a:rPr>
              <a:t>(Segal Z, Williams M, Teasdale J; 2002)</a:t>
            </a:r>
            <a:endParaRPr lang="en-GB" sz="1800">
              <a:solidFill>
                <a:schemeClr val="bg1"/>
              </a:solidFill>
              <a:latin typeface="Calibri" charset="0"/>
              <a:ea typeface="MS PGothic" charset="0"/>
            </a:endParaRPr>
          </a:p>
          <a:p>
            <a:pPr eaLnBrk="1" hangingPunct="1">
              <a:lnSpc>
                <a:spcPct val="80000"/>
              </a:lnSpc>
              <a:buFontTx/>
              <a:buNone/>
            </a:pPr>
            <a:r>
              <a:rPr lang="en-GB" sz="2800" b="1">
                <a:solidFill>
                  <a:srgbClr val="FF6600"/>
                </a:solidFill>
                <a:latin typeface="Calibri" charset="0"/>
                <a:ea typeface="MS PGothic" charset="0"/>
              </a:rPr>
              <a:t>          </a:t>
            </a:r>
          </a:p>
          <a:p>
            <a:pPr eaLnBrk="1" hangingPunct="1">
              <a:lnSpc>
                <a:spcPct val="80000"/>
              </a:lnSpc>
              <a:buFontTx/>
              <a:buNone/>
            </a:pPr>
            <a:r>
              <a:rPr lang="en-GB" sz="2800" b="1">
                <a:solidFill>
                  <a:srgbClr val="FF6600"/>
                </a:solidFill>
                <a:latin typeface="Calibri" charset="0"/>
                <a:ea typeface="MS PGothic" charset="0"/>
              </a:rPr>
              <a:t>          Gedachten zijn geen feiten!</a:t>
            </a:r>
          </a:p>
          <a:p>
            <a:pPr eaLnBrk="1" hangingPunct="1">
              <a:lnSpc>
                <a:spcPct val="80000"/>
              </a:lnSpc>
              <a:buFontTx/>
              <a:buNone/>
            </a:pPr>
            <a:endParaRPr lang="en-GB">
              <a:solidFill>
                <a:schemeClr val="bg1"/>
              </a:solidFill>
              <a:latin typeface="Calibri" charset="0"/>
              <a:ea typeface="MS PGothic" charset="0"/>
            </a:endParaRPr>
          </a:p>
          <a:p>
            <a:pPr eaLnBrk="1" hangingPunct="1">
              <a:lnSpc>
                <a:spcPct val="80000"/>
              </a:lnSpc>
              <a:buFontTx/>
              <a:buNone/>
            </a:pPr>
            <a:endParaRPr lang="nl-NL" sz="1800">
              <a:solidFill>
                <a:schemeClr val="bg1"/>
              </a:solidFill>
              <a:latin typeface="Calibri" charset="0"/>
              <a:ea typeface="MS PGothic" charset="0"/>
            </a:endParaRPr>
          </a:p>
        </p:txBody>
      </p:sp>
      <p:pic>
        <p:nvPicPr>
          <p:cNvPr id="40963" name="Picture 5" descr="1-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0425" y="1844675"/>
            <a:ext cx="2160588" cy="137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jdelijke aanduiding voor inhoud 2"/>
          <p:cNvSpPr>
            <a:spLocks noGrp="1"/>
          </p:cNvSpPr>
          <p:nvPr>
            <p:ph idx="1"/>
          </p:nvPr>
        </p:nvSpPr>
        <p:spPr>
          <a:xfrm>
            <a:off x="179512" y="1196752"/>
            <a:ext cx="9072562" cy="5256213"/>
          </a:xfrm>
        </p:spPr>
        <p:txBody>
          <a:bodyPr/>
          <a:lstStyle/>
          <a:p>
            <a:pPr>
              <a:lnSpc>
                <a:spcPct val="150000"/>
              </a:lnSpc>
              <a:buFontTx/>
              <a:buNone/>
            </a:pPr>
            <a:endParaRPr lang="nl-NL" sz="1800" b="1">
              <a:solidFill>
                <a:srgbClr val="361B00"/>
              </a:solidFill>
              <a:latin typeface="Arial" charset="0"/>
              <a:ea typeface="MS PGothic" charset="0"/>
            </a:endParaRPr>
          </a:p>
          <a:p>
            <a:pPr>
              <a:buFontTx/>
              <a:buNone/>
            </a:pPr>
            <a:endParaRPr lang="nl-NL" sz="1800">
              <a:solidFill>
                <a:srgbClr val="361B00"/>
              </a:solidFill>
              <a:latin typeface="Arial" charset="0"/>
              <a:ea typeface="MS PGothic" charset="0"/>
            </a:endParaRPr>
          </a:p>
          <a:p>
            <a:pPr>
              <a:buFontTx/>
              <a:buNone/>
            </a:pPr>
            <a:endParaRPr lang="nl-NL" sz="1800">
              <a:solidFill>
                <a:srgbClr val="361B00"/>
              </a:solidFill>
              <a:latin typeface="Arial" charset="0"/>
              <a:ea typeface="MS PGothic" charset="0"/>
            </a:endParaRPr>
          </a:p>
          <a:p>
            <a:pPr>
              <a:buFontTx/>
              <a:buNone/>
            </a:pPr>
            <a:r>
              <a:rPr lang="nl-NL" sz="1800">
                <a:latin typeface="Arial" charset="0"/>
                <a:ea typeface="MS PGothic" charset="0"/>
              </a:rPr>
              <a:t> </a:t>
            </a:r>
          </a:p>
          <a:p>
            <a:pPr>
              <a:buFontTx/>
              <a:buNone/>
            </a:pPr>
            <a:endParaRPr lang="nl-NL" sz="1800">
              <a:latin typeface="Arial" charset="0"/>
              <a:ea typeface="MS PGothic" charset="0"/>
            </a:endParaRPr>
          </a:p>
          <a:p>
            <a:pPr>
              <a:buFontTx/>
              <a:buNone/>
            </a:pPr>
            <a:endParaRPr lang="nl-NL" sz="1800">
              <a:solidFill>
                <a:srgbClr val="361B00"/>
              </a:solidFill>
              <a:latin typeface="Arial" charset="0"/>
              <a:ea typeface="MS PGothic" charset="0"/>
            </a:endParaRPr>
          </a:p>
          <a:p>
            <a:pPr>
              <a:buFontTx/>
              <a:buNone/>
            </a:pPr>
            <a:endParaRPr lang="nl-NL" sz="1800">
              <a:solidFill>
                <a:srgbClr val="361B00"/>
              </a:solidFill>
              <a:latin typeface="Arial" charset="0"/>
              <a:ea typeface="MS PGothic" charset="0"/>
            </a:endParaRPr>
          </a:p>
          <a:p>
            <a:pPr>
              <a:buFontTx/>
              <a:buNone/>
            </a:pPr>
            <a:endParaRPr lang="nl-NL" sz="1800">
              <a:solidFill>
                <a:srgbClr val="361B00"/>
              </a:solidFill>
              <a:latin typeface="Arial" charset="0"/>
              <a:ea typeface="MS PGothic" charset="0"/>
            </a:endParaRPr>
          </a:p>
          <a:p>
            <a:pPr>
              <a:buFontTx/>
              <a:buNone/>
            </a:pPr>
            <a:endParaRPr lang="nl-NL" sz="1800">
              <a:solidFill>
                <a:srgbClr val="361B00"/>
              </a:solidFill>
              <a:latin typeface="Arial" charset="0"/>
              <a:ea typeface="MS PGothic" charset="0"/>
            </a:endParaRPr>
          </a:p>
          <a:p>
            <a:pPr>
              <a:buFontTx/>
              <a:buNone/>
            </a:pPr>
            <a:endParaRPr lang="nl-NL" sz="1800">
              <a:solidFill>
                <a:srgbClr val="361B00"/>
              </a:solidFill>
              <a:latin typeface="Arial" charset="0"/>
              <a:ea typeface="MS PGothic" charset="0"/>
            </a:endParaRPr>
          </a:p>
          <a:p>
            <a:pPr>
              <a:buFontTx/>
              <a:buNone/>
            </a:pPr>
            <a:r>
              <a:rPr lang="nl-NL" sz="1800">
                <a:solidFill>
                  <a:srgbClr val="361B00"/>
                </a:solidFill>
                <a:latin typeface="Arial" charset="0"/>
                <a:ea typeface="MS PGothic" charset="0"/>
              </a:rPr>
              <a:t> </a:t>
            </a:r>
          </a:p>
          <a:p>
            <a:pPr>
              <a:buFontTx/>
              <a:buNone/>
            </a:pPr>
            <a:endParaRPr lang="nl-NL" sz="1800">
              <a:solidFill>
                <a:srgbClr val="361B00"/>
              </a:solidFill>
              <a:latin typeface="Arial" charset="0"/>
              <a:ea typeface="MS PGothic" charset="0"/>
            </a:endParaRPr>
          </a:p>
          <a:p>
            <a:pPr>
              <a:buFontTx/>
              <a:buNone/>
            </a:pPr>
            <a:endParaRPr lang="nl-NL" sz="1800">
              <a:solidFill>
                <a:srgbClr val="361B00"/>
              </a:solidFill>
              <a:latin typeface="Arial" charset="0"/>
              <a:ea typeface="MS PGothic" charset="0"/>
            </a:endParaRPr>
          </a:p>
        </p:txBody>
      </p:sp>
      <p:sp>
        <p:nvSpPr>
          <p:cNvPr id="9" name="Rechthoek 8"/>
          <p:cNvSpPr>
            <a:spLocks noChangeArrowheads="1"/>
          </p:cNvSpPr>
          <p:nvPr/>
        </p:nvSpPr>
        <p:spPr bwMode="auto">
          <a:xfrm>
            <a:off x="467544" y="1196752"/>
            <a:ext cx="741680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nl-NL" sz="2000" b="1" dirty="0">
                <a:solidFill>
                  <a:schemeClr val="bg1"/>
                </a:solidFill>
                <a:latin typeface="Calibri"/>
                <a:cs typeface="Calibri"/>
              </a:rPr>
              <a:t>o.a.</a:t>
            </a:r>
          </a:p>
          <a:p>
            <a:r>
              <a:rPr lang="nl-NL" sz="2000" b="1" dirty="0">
                <a:solidFill>
                  <a:schemeClr val="bg1"/>
                </a:solidFill>
                <a:latin typeface="Calibri"/>
                <a:cs typeface="Calibri"/>
              </a:rPr>
              <a:t>MBSR</a:t>
            </a:r>
            <a:r>
              <a:rPr lang="nl-NL" sz="2000" dirty="0">
                <a:solidFill>
                  <a:schemeClr val="bg1"/>
                </a:solidFill>
                <a:latin typeface="Calibri"/>
                <a:cs typeface="Calibri"/>
              </a:rPr>
              <a:t>   </a:t>
            </a:r>
          </a:p>
          <a:p>
            <a:r>
              <a:rPr lang="nl-NL" sz="2000" dirty="0" err="1">
                <a:solidFill>
                  <a:schemeClr val="bg1"/>
                </a:solidFill>
                <a:latin typeface="Calibri"/>
                <a:cs typeface="Calibri"/>
              </a:rPr>
              <a:t>Mindfulness-Based</a:t>
            </a:r>
            <a:r>
              <a:rPr lang="nl-NL" sz="2000" dirty="0">
                <a:solidFill>
                  <a:schemeClr val="bg1"/>
                </a:solidFill>
                <a:latin typeface="Calibri"/>
                <a:cs typeface="Calibri"/>
              </a:rPr>
              <a:t> Stress </a:t>
            </a:r>
            <a:r>
              <a:rPr lang="nl-NL" sz="2000" dirty="0" err="1">
                <a:solidFill>
                  <a:schemeClr val="bg1"/>
                </a:solidFill>
                <a:latin typeface="Calibri"/>
                <a:cs typeface="Calibri"/>
              </a:rPr>
              <a:t>Reduction</a:t>
            </a:r>
            <a:r>
              <a:rPr lang="nl-NL" sz="2000" dirty="0">
                <a:solidFill>
                  <a:schemeClr val="bg1"/>
                </a:solidFill>
                <a:latin typeface="Calibri"/>
                <a:cs typeface="Calibri"/>
              </a:rPr>
              <a:t>  </a:t>
            </a:r>
            <a:r>
              <a:rPr lang="nl-NL" sz="1600" dirty="0" err="1">
                <a:solidFill>
                  <a:schemeClr val="bg1"/>
                </a:solidFill>
                <a:latin typeface="Calibri"/>
                <a:cs typeface="Calibri"/>
              </a:rPr>
              <a:t>Kabat-Zinn</a:t>
            </a:r>
            <a:r>
              <a:rPr lang="nl-NL" sz="1600" dirty="0">
                <a:solidFill>
                  <a:schemeClr val="bg1"/>
                </a:solidFill>
                <a:latin typeface="Calibri"/>
                <a:cs typeface="Calibri"/>
              </a:rPr>
              <a:t>, 1990</a:t>
            </a:r>
          </a:p>
          <a:p>
            <a:endParaRPr lang="nl-NL" sz="2000" dirty="0" smtClean="0">
              <a:solidFill>
                <a:schemeClr val="bg1"/>
              </a:solidFill>
              <a:latin typeface="Calibri"/>
              <a:cs typeface="Calibri"/>
            </a:endParaRPr>
          </a:p>
          <a:p>
            <a:r>
              <a:rPr lang="nl-NL" sz="2000" b="1" dirty="0" smtClean="0">
                <a:solidFill>
                  <a:schemeClr val="bg1"/>
                </a:solidFill>
                <a:latin typeface="Calibri"/>
                <a:cs typeface="Calibri"/>
              </a:rPr>
              <a:t>MBCT</a:t>
            </a:r>
            <a:endParaRPr lang="nl-NL" sz="2000" b="1" dirty="0">
              <a:solidFill>
                <a:schemeClr val="bg1"/>
              </a:solidFill>
              <a:latin typeface="Calibri"/>
              <a:cs typeface="Calibri"/>
            </a:endParaRPr>
          </a:p>
          <a:p>
            <a:r>
              <a:rPr lang="nl-NL" sz="2000" dirty="0" err="1">
                <a:solidFill>
                  <a:schemeClr val="bg1"/>
                </a:solidFill>
                <a:latin typeface="Calibri"/>
                <a:cs typeface="Calibri"/>
              </a:rPr>
              <a:t>Mindfulness-Based</a:t>
            </a:r>
            <a:r>
              <a:rPr lang="nl-NL" sz="2000" dirty="0">
                <a:solidFill>
                  <a:schemeClr val="bg1"/>
                </a:solidFill>
                <a:latin typeface="Calibri"/>
                <a:cs typeface="Calibri"/>
              </a:rPr>
              <a:t> </a:t>
            </a:r>
            <a:r>
              <a:rPr lang="nl-NL" sz="2000" dirty="0" err="1">
                <a:solidFill>
                  <a:schemeClr val="bg1"/>
                </a:solidFill>
                <a:latin typeface="Calibri"/>
                <a:cs typeface="Calibri"/>
              </a:rPr>
              <a:t>Cognitive</a:t>
            </a:r>
            <a:r>
              <a:rPr lang="nl-NL" sz="2000" dirty="0">
                <a:solidFill>
                  <a:schemeClr val="bg1"/>
                </a:solidFill>
                <a:latin typeface="Calibri"/>
                <a:cs typeface="Calibri"/>
              </a:rPr>
              <a:t> </a:t>
            </a:r>
            <a:r>
              <a:rPr lang="nl-NL" sz="2000" dirty="0" err="1">
                <a:solidFill>
                  <a:schemeClr val="bg1"/>
                </a:solidFill>
                <a:latin typeface="Calibri"/>
                <a:cs typeface="Calibri"/>
              </a:rPr>
              <a:t>Therapy</a:t>
            </a:r>
            <a:r>
              <a:rPr lang="nl-NL" sz="2000" dirty="0">
                <a:solidFill>
                  <a:schemeClr val="bg1"/>
                </a:solidFill>
                <a:latin typeface="Calibri"/>
                <a:cs typeface="Calibri"/>
              </a:rPr>
              <a:t> </a:t>
            </a:r>
            <a:r>
              <a:rPr lang="nl-NL" sz="1600" dirty="0" err="1">
                <a:solidFill>
                  <a:schemeClr val="bg1"/>
                </a:solidFill>
                <a:latin typeface="Calibri"/>
                <a:cs typeface="Calibri"/>
              </a:rPr>
              <a:t>Segal</a:t>
            </a:r>
            <a:r>
              <a:rPr lang="nl-NL" sz="1600" dirty="0">
                <a:solidFill>
                  <a:schemeClr val="bg1"/>
                </a:solidFill>
                <a:latin typeface="Calibri"/>
                <a:cs typeface="Calibri"/>
              </a:rPr>
              <a:t>, Williams &amp; </a:t>
            </a:r>
            <a:r>
              <a:rPr lang="nl-NL" sz="1600" dirty="0" err="1">
                <a:solidFill>
                  <a:schemeClr val="bg1"/>
                </a:solidFill>
                <a:latin typeface="Calibri"/>
                <a:cs typeface="Calibri"/>
              </a:rPr>
              <a:t>Teasdale</a:t>
            </a:r>
            <a:r>
              <a:rPr lang="nl-NL" sz="1600" dirty="0">
                <a:solidFill>
                  <a:schemeClr val="bg1"/>
                </a:solidFill>
                <a:latin typeface="Calibri"/>
                <a:cs typeface="Calibri"/>
              </a:rPr>
              <a:t> 2002</a:t>
            </a:r>
          </a:p>
          <a:p>
            <a:r>
              <a:rPr lang="nl-NL" sz="2000" dirty="0">
                <a:solidFill>
                  <a:schemeClr val="bg1"/>
                </a:solidFill>
                <a:latin typeface="Calibri"/>
                <a:cs typeface="Calibri"/>
              </a:rPr>
              <a:t>               </a:t>
            </a:r>
          </a:p>
          <a:p>
            <a:r>
              <a:rPr lang="nl-NL" sz="2000" b="1" dirty="0">
                <a:solidFill>
                  <a:schemeClr val="bg1"/>
                </a:solidFill>
                <a:latin typeface="Calibri"/>
                <a:cs typeface="Calibri"/>
              </a:rPr>
              <a:t>MP</a:t>
            </a:r>
          </a:p>
          <a:p>
            <a:r>
              <a:rPr lang="nl-NL" sz="2000" dirty="0" err="1">
                <a:solidFill>
                  <a:schemeClr val="bg1"/>
                </a:solidFill>
                <a:latin typeface="Calibri"/>
                <a:cs typeface="Calibri"/>
              </a:rPr>
              <a:t>Mindful</a:t>
            </a:r>
            <a:r>
              <a:rPr lang="nl-NL" sz="2000" dirty="0">
                <a:solidFill>
                  <a:schemeClr val="bg1"/>
                </a:solidFill>
                <a:latin typeface="Calibri"/>
                <a:cs typeface="Calibri"/>
              </a:rPr>
              <a:t> </a:t>
            </a:r>
            <a:r>
              <a:rPr lang="nl-NL" sz="2000" dirty="0" err="1">
                <a:solidFill>
                  <a:schemeClr val="bg1"/>
                </a:solidFill>
                <a:latin typeface="Calibri"/>
                <a:cs typeface="Calibri"/>
              </a:rPr>
              <a:t>Parenting</a:t>
            </a:r>
            <a:r>
              <a:rPr lang="nl-NL" sz="2000" dirty="0">
                <a:solidFill>
                  <a:schemeClr val="bg1"/>
                </a:solidFill>
                <a:latin typeface="Calibri"/>
                <a:cs typeface="Calibri"/>
              </a:rPr>
              <a:t>  </a:t>
            </a:r>
            <a:r>
              <a:rPr lang="nl-NL" sz="1600" dirty="0" err="1">
                <a:solidFill>
                  <a:schemeClr val="bg1"/>
                </a:solidFill>
                <a:latin typeface="Calibri"/>
                <a:cs typeface="Calibri"/>
              </a:rPr>
              <a:t>Bögels</a:t>
            </a:r>
            <a:r>
              <a:rPr lang="nl-NL" sz="1600" dirty="0">
                <a:solidFill>
                  <a:schemeClr val="bg1"/>
                </a:solidFill>
                <a:latin typeface="Calibri"/>
                <a:cs typeface="Calibri"/>
              </a:rPr>
              <a:t> &amp; </a:t>
            </a:r>
            <a:r>
              <a:rPr lang="nl-NL" sz="1600" dirty="0" err="1">
                <a:solidFill>
                  <a:schemeClr val="bg1"/>
                </a:solidFill>
                <a:latin typeface="Calibri"/>
                <a:cs typeface="Calibri"/>
              </a:rPr>
              <a:t>Restifo</a:t>
            </a:r>
            <a:r>
              <a:rPr lang="nl-NL" sz="1600" dirty="0">
                <a:solidFill>
                  <a:schemeClr val="bg1"/>
                </a:solidFill>
                <a:latin typeface="Calibri"/>
                <a:cs typeface="Calibri"/>
              </a:rPr>
              <a:t>, 2006</a:t>
            </a:r>
          </a:p>
          <a:p>
            <a:r>
              <a:rPr lang="nl-NL" sz="1600" dirty="0">
                <a:solidFill>
                  <a:schemeClr val="bg1"/>
                </a:solidFill>
                <a:latin typeface="Calibri"/>
                <a:cs typeface="Calibri"/>
              </a:rPr>
              <a:t>             </a:t>
            </a:r>
          </a:p>
          <a:p>
            <a:r>
              <a:rPr lang="nl-NL" sz="2000" b="1" dirty="0">
                <a:solidFill>
                  <a:srgbClr val="FF9966"/>
                </a:solidFill>
                <a:latin typeface="Calibri"/>
                <a:cs typeface="Calibri"/>
              </a:rPr>
              <a:t>MBCP </a:t>
            </a:r>
          </a:p>
          <a:p>
            <a:r>
              <a:rPr lang="nl-NL" sz="2000" dirty="0" err="1">
                <a:solidFill>
                  <a:srgbClr val="FF9966"/>
                </a:solidFill>
                <a:latin typeface="Calibri"/>
                <a:cs typeface="Calibri"/>
              </a:rPr>
              <a:t>Mindfulness-Based</a:t>
            </a:r>
            <a:r>
              <a:rPr lang="nl-NL" sz="2000" dirty="0">
                <a:solidFill>
                  <a:srgbClr val="FF9966"/>
                </a:solidFill>
                <a:latin typeface="Calibri"/>
                <a:cs typeface="Calibri"/>
              </a:rPr>
              <a:t> </a:t>
            </a:r>
            <a:r>
              <a:rPr lang="nl-NL" sz="2000" dirty="0" err="1">
                <a:solidFill>
                  <a:srgbClr val="FF9966"/>
                </a:solidFill>
                <a:latin typeface="Calibri"/>
                <a:cs typeface="Calibri"/>
              </a:rPr>
              <a:t>Childbirth</a:t>
            </a:r>
            <a:r>
              <a:rPr lang="nl-NL" sz="2000" dirty="0">
                <a:solidFill>
                  <a:srgbClr val="FF9966"/>
                </a:solidFill>
                <a:latin typeface="Calibri"/>
                <a:cs typeface="Calibri"/>
              </a:rPr>
              <a:t> </a:t>
            </a:r>
            <a:r>
              <a:rPr lang="nl-NL" sz="2000" dirty="0" err="1">
                <a:solidFill>
                  <a:srgbClr val="FF9966"/>
                </a:solidFill>
                <a:latin typeface="Calibri"/>
                <a:cs typeface="Calibri"/>
              </a:rPr>
              <a:t>and</a:t>
            </a:r>
            <a:r>
              <a:rPr lang="nl-NL" sz="2000" dirty="0">
                <a:solidFill>
                  <a:srgbClr val="FF9966"/>
                </a:solidFill>
                <a:latin typeface="Calibri"/>
                <a:cs typeface="Calibri"/>
              </a:rPr>
              <a:t> </a:t>
            </a:r>
            <a:r>
              <a:rPr lang="nl-NL" sz="2000" dirty="0" err="1">
                <a:solidFill>
                  <a:srgbClr val="FF9966"/>
                </a:solidFill>
                <a:latin typeface="Calibri"/>
                <a:cs typeface="Calibri"/>
              </a:rPr>
              <a:t>Parenting</a:t>
            </a:r>
            <a:r>
              <a:rPr lang="nl-NL" sz="2000" dirty="0">
                <a:solidFill>
                  <a:srgbClr val="FF9966"/>
                </a:solidFill>
                <a:latin typeface="Calibri"/>
                <a:cs typeface="Calibri"/>
              </a:rPr>
              <a:t>  </a:t>
            </a:r>
            <a:r>
              <a:rPr lang="nl-NL" sz="1600" dirty="0" err="1">
                <a:solidFill>
                  <a:srgbClr val="FF9966"/>
                </a:solidFill>
                <a:latin typeface="Calibri"/>
                <a:cs typeface="Calibri"/>
              </a:rPr>
              <a:t>Bardacke</a:t>
            </a:r>
            <a:r>
              <a:rPr lang="nl-NL" sz="1600" dirty="0">
                <a:solidFill>
                  <a:srgbClr val="FF9966"/>
                </a:solidFill>
                <a:latin typeface="Calibri"/>
                <a:cs typeface="Calibri"/>
              </a:rPr>
              <a:t>, 2010</a:t>
            </a:r>
          </a:p>
          <a:p>
            <a:r>
              <a:rPr lang="nl-NL" sz="1600" b="1" dirty="0">
                <a:solidFill>
                  <a:srgbClr val="FF9966"/>
                </a:solidFill>
                <a:latin typeface="Calibri"/>
                <a:cs typeface="Calibri"/>
              </a:rPr>
              <a:t>      </a:t>
            </a:r>
            <a:endParaRPr lang="nl-NL" sz="1600" b="1" dirty="0" smtClean="0">
              <a:solidFill>
                <a:srgbClr val="FF9966"/>
              </a:solidFill>
              <a:latin typeface="Calibri"/>
              <a:cs typeface="Calibri"/>
            </a:endParaRPr>
          </a:p>
          <a:p>
            <a:r>
              <a:rPr lang="nl-NL" sz="2000" b="1" dirty="0" smtClean="0">
                <a:solidFill>
                  <a:srgbClr val="FF9966"/>
                </a:solidFill>
                <a:latin typeface="Calibri"/>
                <a:cs typeface="Calibri"/>
              </a:rPr>
              <a:t>MB</a:t>
            </a:r>
            <a:endParaRPr lang="nl-NL" sz="2000" b="1" dirty="0">
              <a:solidFill>
                <a:srgbClr val="FF9966"/>
              </a:solidFill>
              <a:latin typeface="Calibri"/>
              <a:cs typeface="Calibri"/>
            </a:endParaRPr>
          </a:p>
          <a:p>
            <a:r>
              <a:rPr lang="nl-NL" sz="2000" dirty="0" err="1" smtClean="0">
                <a:solidFill>
                  <a:srgbClr val="FF9966"/>
                </a:solidFill>
                <a:latin typeface="Calibri"/>
                <a:cs typeface="Calibri"/>
              </a:rPr>
              <a:t>Mindful</a:t>
            </a:r>
            <a:r>
              <a:rPr lang="nl-NL" sz="2000" dirty="0" smtClean="0">
                <a:solidFill>
                  <a:srgbClr val="FF9966"/>
                </a:solidFill>
                <a:latin typeface="Calibri"/>
                <a:cs typeface="Calibri"/>
              </a:rPr>
              <a:t> met je baby  </a:t>
            </a:r>
            <a:r>
              <a:rPr lang="nl-NL" sz="1600" dirty="0" err="1" smtClean="0">
                <a:solidFill>
                  <a:srgbClr val="FF9966"/>
                </a:solidFill>
                <a:latin typeface="Calibri"/>
                <a:cs typeface="Calibri"/>
              </a:rPr>
              <a:t>Pothrast</a:t>
            </a:r>
            <a:r>
              <a:rPr lang="nl-NL" sz="1600" dirty="0" smtClean="0">
                <a:solidFill>
                  <a:srgbClr val="FF9966"/>
                </a:solidFill>
                <a:latin typeface="Calibri"/>
                <a:cs typeface="Calibri"/>
              </a:rPr>
              <a:t>, 2015        </a:t>
            </a:r>
            <a:endParaRPr lang="nl-NL" sz="1600" dirty="0">
              <a:solidFill>
                <a:srgbClr val="FF9966"/>
              </a:solidFill>
              <a:latin typeface="Calibri"/>
              <a:cs typeface="Calibri"/>
            </a:endParaRPr>
          </a:p>
          <a:p>
            <a:endParaRPr lang="nl-NL" sz="1600" dirty="0">
              <a:solidFill>
                <a:schemeClr val="bg1"/>
              </a:solidFill>
              <a:cs typeface="Arial" charset="0"/>
            </a:endParaRPr>
          </a:p>
          <a:p>
            <a:r>
              <a:rPr lang="nl-NL" sz="1800" dirty="0">
                <a:solidFill>
                  <a:schemeClr val="bg1"/>
                </a:solidFill>
                <a:cs typeface="Arial" charset="0"/>
              </a:rPr>
              <a:t> </a:t>
            </a:r>
          </a:p>
        </p:txBody>
      </p:sp>
      <p:pic>
        <p:nvPicPr>
          <p:cNvPr id="43011" name="Picture 2" descr="http://www.grotescheur.nl/wp6/wp-content/uploads/2011/08/combiadhd-UVA-Mindfulness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92080" y="5085184"/>
            <a:ext cx="3068637"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2" name="Rechthoek 1"/>
          <p:cNvSpPr>
            <a:spLocks noChangeArrowheads="1"/>
          </p:cNvSpPr>
          <p:nvPr/>
        </p:nvSpPr>
        <p:spPr bwMode="auto">
          <a:xfrm>
            <a:off x="0" y="265113"/>
            <a:ext cx="9144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nl-NL" sz="2800" b="1">
                <a:solidFill>
                  <a:schemeClr val="bg1"/>
                </a:solidFill>
                <a:latin typeface="Calibri" charset="0"/>
                <a:cs typeface="Arial" charset="0"/>
              </a:rPr>
              <a:t>Effectieve Mindfulness Interventies </a:t>
            </a:r>
            <a:r>
              <a:rPr lang="nl-NL">
                <a:solidFill>
                  <a:schemeClr val="bg1"/>
                </a:solidFill>
                <a:cs typeface="Arial"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animEffect transition="in" filter="fade">
                                      <p:cBhvr>
                                        <p:cTn id="7" dur="2000"/>
                                        <p:tgtEl>
                                          <p:spTgt spid="9">
                                            <p:txEl>
                                              <p:pRg st="10" end="10"/>
                                            </p:txEl>
                                          </p:spTgt>
                                        </p:tgtEl>
                                      </p:cBhvr>
                                    </p:animEffect>
                                    <p:anim calcmode="lin" valueType="num">
                                      <p:cBhvr>
                                        <p:cTn id="8" dur="2000" fill="hold"/>
                                        <p:tgtEl>
                                          <p:spTgt spid="9">
                                            <p:txEl>
                                              <p:pRg st="10" end="1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a:xfrm>
            <a:off x="539750" y="274638"/>
            <a:ext cx="8147050" cy="1143000"/>
          </a:xfrm>
        </p:spPr>
        <p:txBody>
          <a:bodyPr/>
          <a:lstStyle/>
          <a:p>
            <a:pPr algn="l"/>
            <a:r>
              <a:rPr lang="nl-NL" sz="2800" b="1">
                <a:solidFill>
                  <a:srgbClr val="FFFFFF"/>
                </a:solidFill>
                <a:latin typeface="Calibri" charset="0"/>
                <a:ea typeface="MS PGothic" charset="0"/>
              </a:rPr>
              <a:t>Mindfulness-Based Childbirth and Parenting (MBCP)</a:t>
            </a:r>
            <a:endParaRPr lang="nl-NL" sz="2800">
              <a:solidFill>
                <a:srgbClr val="FFFFFF"/>
              </a:solidFill>
              <a:latin typeface="Arial" charset="0"/>
              <a:ea typeface="MS PGothic" charset="0"/>
            </a:endParaRPr>
          </a:p>
        </p:txBody>
      </p:sp>
      <p:pic>
        <p:nvPicPr>
          <p:cNvPr id="45058"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268413"/>
            <a:ext cx="4465637" cy="5106987"/>
          </a:xfrm>
        </p:spPr>
      </p:pic>
      <p:sp>
        <p:nvSpPr>
          <p:cNvPr id="45059" name="Tekstvak 3"/>
          <p:cNvSpPr txBox="1">
            <a:spLocks noChangeArrowheads="1"/>
          </p:cNvSpPr>
          <p:nvPr/>
        </p:nvSpPr>
        <p:spPr bwMode="auto">
          <a:xfrm>
            <a:off x="755650" y="1941513"/>
            <a:ext cx="2879725" cy="280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r>
              <a:rPr lang="nl-NL" sz="2000">
                <a:solidFill>
                  <a:srgbClr val="FFFFFF"/>
                </a:solidFill>
                <a:latin typeface="Calibri" charset="0"/>
                <a:cs typeface="Calibri" charset="0"/>
              </a:rPr>
              <a:t>Nancy Bardacke</a:t>
            </a:r>
          </a:p>
          <a:p>
            <a:r>
              <a:rPr lang="nl-NL" sz="2000">
                <a:solidFill>
                  <a:srgbClr val="FFFFFF"/>
                </a:solidFill>
                <a:latin typeface="Calibri" charset="0"/>
                <a:cs typeface="Calibri" charset="0"/>
              </a:rPr>
              <a:t>USA</a:t>
            </a:r>
          </a:p>
          <a:p>
            <a:r>
              <a:rPr lang="nl-NL" sz="2000">
                <a:solidFill>
                  <a:srgbClr val="FFFFFF"/>
                </a:solidFill>
                <a:latin typeface="Calibri" charset="0"/>
                <a:cs typeface="Calibri" charset="0"/>
              </a:rPr>
              <a:t>1998</a:t>
            </a:r>
          </a:p>
          <a:p>
            <a:r>
              <a:rPr lang="nl-NL" sz="2000">
                <a:solidFill>
                  <a:srgbClr val="FFFFFF"/>
                </a:solidFill>
                <a:latin typeface="Calibri" charset="0"/>
                <a:cs typeface="Calibri" charset="0"/>
              </a:rPr>
              <a:t>MBSR</a:t>
            </a:r>
          </a:p>
          <a:p>
            <a:endParaRPr lang="nl-NL" sz="2000">
              <a:solidFill>
                <a:srgbClr val="FFFFFF"/>
              </a:solidFill>
              <a:latin typeface="Calibri" charset="0"/>
              <a:cs typeface="Calibri" charset="0"/>
            </a:endParaRPr>
          </a:p>
          <a:p>
            <a:r>
              <a:rPr lang="nl-NL" sz="2000">
                <a:solidFill>
                  <a:srgbClr val="FFFFFF"/>
                </a:solidFill>
                <a:latin typeface="Calibri" charset="0"/>
                <a:cs typeface="Calibri" charset="0"/>
              </a:rPr>
              <a:t>Perinatal angst </a:t>
            </a:r>
            <a:r>
              <a:rPr lang="nl-NL" sz="2000" i="1">
                <a:solidFill>
                  <a:srgbClr val="FFFFFF"/>
                </a:solidFill>
                <a:latin typeface="Calibri" charset="0"/>
                <a:cs typeface="Calibri" charset="0"/>
              </a:rPr>
              <a:t>d </a:t>
            </a:r>
            <a:r>
              <a:rPr lang="nl-NL" sz="2000">
                <a:solidFill>
                  <a:srgbClr val="FFFFFF"/>
                </a:solidFill>
                <a:latin typeface="Calibri" charset="0"/>
                <a:cs typeface="Calibri" charset="0"/>
              </a:rPr>
              <a:t>= 0.81</a:t>
            </a:r>
          </a:p>
          <a:p>
            <a:r>
              <a:rPr lang="nl-NL" sz="2000">
                <a:solidFill>
                  <a:srgbClr val="FFFFFF"/>
                </a:solidFill>
                <a:latin typeface="Calibri" charset="0"/>
                <a:cs typeface="Calibri" charset="0"/>
              </a:rPr>
              <a:t>Reactiviteit </a:t>
            </a:r>
            <a:r>
              <a:rPr lang="nl-NL" sz="2000" i="1">
                <a:solidFill>
                  <a:srgbClr val="FFFFFF"/>
                </a:solidFill>
                <a:latin typeface="Calibri" charset="0"/>
                <a:cs typeface="Calibri" charset="0"/>
              </a:rPr>
              <a:t>d </a:t>
            </a:r>
            <a:r>
              <a:rPr lang="nl-NL" sz="2000">
                <a:solidFill>
                  <a:srgbClr val="FFFFFF"/>
                </a:solidFill>
                <a:latin typeface="Calibri" charset="0"/>
                <a:cs typeface="Calibri" charset="0"/>
              </a:rPr>
              <a:t>= 0.85</a:t>
            </a:r>
          </a:p>
          <a:p>
            <a:endParaRPr lang="nl-NL" sz="2000">
              <a:solidFill>
                <a:srgbClr val="FFFFFF"/>
              </a:solidFill>
              <a:latin typeface="Calibri" charset="0"/>
              <a:cs typeface="Calibri" charset="0"/>
            </a:endParaRPr>
          </a:p>
          <a:p>
            <a:r>
              <a:rPr lang="nl-NL" sz="1600">
                <a:solidFill>
                  <a:srgbClr val="FFFFFF"/>
                </a:solidFill>
                <a:latin typeface="Calibri" charset="0"/>
                <a:cs typeface="Calibri" charset="0"/>
              </a:rPr>
              <a:t>                               (Duncan, 2010)</a:t>
            </a:r>
          </a:p>
        </p:txBody>
      </p:sp>
      <p:sp>
        <p:nvSpPr>
          <p:cNvPr id="45060" name="Pijl omlaag 8"/>
          <p:cNvSpPr>
            <a:spLocks noChangeArrowheads="1"/>
          </p:cNvSpPr>
          <p:nvPr/>
        </p:nvSpPr>
        <p:spPr bwMode="auto">
          <a:xfrm>
            <a:off x="5148263" y="476250"/>
            <a:ext cx="484187" cy="979488"/>
          </a:xfrm>
          <a:prstGeom prst="downArrow">
            <a:avLst>
              <a:gd name="adj1" fmla="val 50000"/>
              <a:gd name="adj2" fmla="val 50106"/>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cs typeface="Arial" charset="0"/>
            </a:endParaRPr>
          </a:p>
        </p:txBody>
      </p:sp>
      <p:cxnSp>
        <p:nvCxnSpPr>
          <p:cNvPr id="13" name="Rechte verbindingslijn met pijl 12"/>
          <p:cNvCxnSpPr>
            <a:cxnSpLocks noChangeShapeType="1"/>
          </p:cNvCxnSpPr>
          <p:nvPr/>
        </p:nvCxnSpPr>
        <p:spPr bwMode="auto">
          <a:xfrm>
            <a:off x="684213" y="3500438"/>
            <a:ext cx="0" cy="649287"/>
          </a:xfrm>
          <a:prstGeom prst="straightConnector1">
            <a:avLst/>
          </a:prstGeom>
          <a:noFill/>
          <a:ln w="25400">
            <a:solidFill>
              <a:srgbClr val="FFFFFF"/>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a:xfrm>
            <a:off x="0" y="274638"/>
            <a:ext cx="8686800" cy="1143000"/>
          </a:xfrm>
        </p:spPr>
        <p:txBody>
          <a:bodyPr/>
          <a:lstStyle/>
          <a:p>
            <a:r>
              <a:rPr lang="nl-NL" sz="2800" b="1">
                <a:solidFill>
                  <a:srgbClr val="FFFFFF"/>
                </a:solidFill>
                <a:latin typeface="Calibri" charset="0"/>
                <a:ea typeface="MS PGothic" charset="0"/>
              </a:rPr>
              <a:t>Mindfulness-Based Childbirth and Parenting (MBCP)</a:t>
            </a:r>
            <a:endParaRPr lang="nl-NL" sz="2800">
              <a:solidFill>
                <a:srgbClr val="FFFFFF"/>
              </a:solidFill>
              <a:latin typeface="Calibri" charset="0"/>
              <a:ea typeface="MS PGothic" charset="0"/>
            </a:endParaRPr>
          </a:p>
        </p:txBody>
      </p:sp>
      <p:sp>
        <p:nvSpPr>
          <p:cNvPr id="3" name="Tijdelijke aanduiding voor inhoud 2"/>
          <p:cNvSpPr>
            <a:spLocks noGrp="1"/>
          </p:cNvSpPr>
          <p:nvPr>
            <p:ph idx="1"/>
          </p:nvPr>
        </p:nvSpPr>
        <p:spPr>
          <a:xfrm>
            <a:off x="395288" y="1628775"/>
            <a:ext cx="8229600" cy="4525963"/>
          </a:xfrm>
        </p:spPr>
        <p:txBody>
          <a:bodyPr/>
          <a:lstStyle/>
          <a:p>
            <a:pPr marL="0" indent="0">
              <a:buFontTx/>
              <a:buNone/>
              <a:defRPr/>
            </a:pPr>
            <a:r>
              <a:rPr lang="en-US" sz="2000" b="1" dirty="0" err="1" smtClean="0">
                <a:solidFill>
                  <a:schemeClr val="bg1"/>
                </a:solidFill>
                <a:latin typeface="Calibri" panose="020F0502020204030204" pitchFamily="34" charset="0"/>
                <a:ea typeface="+mn-ea"/>
              </a:rPr>
              <a:t>Meditatie</a:t>
            </a:r>
            <a:r>
              <a:rPr lang="en-US" sz="2000" b="1" dirty="0" smtClean="0">
                <a:solidFill>
                  <a:schemeClr val="bg1"/>
                </a:solidFill>
                <a:latin typeface="Calibri" panose="020F0502020204030204" pitchFamily="34" charset="0"/>
                <a:ea typeface="+mn-ea"/>
              </a:rPr>
              <a:t> - </a:t>
            </a:r>
            <a:r>
              <a:rPr lang="en-US" sz="2000" b="1" dirty="0" smtClean="0">
                <a:solidFill>
                  <a:srgbClr val="FF9966"/>
                </a:solidFill>
                <a:latin typeface="Calibri" panose="020F0502020204030204" pitchFamily="34" charset="0"/>
                <a:ea typeface="+mn-ea"/>
              </a:rPr>
              <a:t>Aandacht</a:t>
            </a:r>
            <a:endParaRPr lang="en-US" sz="2000" b="1" dirty="0">
              <a:solidFill>
                <a:srgbClr val="FF9966"/>
              </a:solidFill>
              <a:latin typeface="Calibri" panose="020F0502020204030204" pitchFamily="34" charset="0"/>
              <a:ea typeface="+mn-ea"/>
            </a:endParaRPr>
          </a:p>
          <a:p>
            <a:pPr marL="0" indent="0">
              <a:buFontTx/>
              <a:buNone/>
              <a:defRPr/>
            </a:pPr>
            <a:r>
              <a:rPr lang="en-US" sz="2000" dirty="0" err="1">
                <a:solidFill>
                  <a:schemeClr val="bg1"/>
                </a:solidFill>
                <a:latin typeface="Calibri" panose="020F0502020204030204" pitchFamily="34" charset="0"/>
                <a:ea typeface="+mn-ea"/>
              </a:rPr>
              <a:t>o.a</a:t>
            </a:r>
            <a:r>
              <a:rPr lang="en-US" sz="2000" dirty="0">
                <a:solidFill>
                  <a:schemeClr val="bg1"/>
                </a:solidFill>
                <a:latin typeface="Calibri" panose="020F0502020204030204" pitchFamily="34" charset="0"/>
                <a:ea typeface="+mn-ea"/>
              </a:rPr>
              <a:t>. </a:t>
            </a:r>
            <a:r>
              <a:rPr lang="en-US" sz="2000" dirty="0" err="1">
                <a:solidFill>
                  <a:schemeClr val="bg1"/>
                </a:solidFill>
                <a:latin typeface="Calibri" panose="020F0502020204030204" pitchFamily="34" charset="0"/>
                <a:ea typeface="+mn-ea"/>
              </a:rPr>
              <a:t>Adem</a:t>
            </a:r>
            <a:r>
              <a:rPr lang="en-US" sz="2000" dirty="0">
                <a:solidFill>
                  <a:schemeClr val="bg1"/>
                </a:solidFill>
                <a:latin typeface="Calibri" panose="020F0502020204030204" pitchFamily="34" charset="0"/>
                <a:ea typeface="+mn-ea"/>
              </a:rPr>
              <a:t>, Body Scan, </a:t>
            </a:r>
            <a:r>
              <a:rPr lang="en-US" sz="2000" dirty="0" err="1">
                <a:solidFill>
                  <a:schemeClr val="bg1"/>
                </a:solidFill>
                <a:latin typeface="Calibri" panose="020F0502020204030204" pitchFamily="34" charset="0"/>
                <a:ea typeface="+mn-ea"/>
              </a:rPr>
              <a:t>Volledige</a:t>
            </a:r>
            <a:r>
              <a:rPr lang="en-US" sz="2000" dirty="0">
                <a:solidFill>
                  <a:schemeClr val="bg1"/>
                </a:solidFill>
                <a:latin typeface="Calibri" panose="020F0502020204030204" pitchFamily="34" charset="0"/>
                <a:ea typeface="+mn-ea"/>
              </a:rPr>
              <a:t> zit, Angst &amp; </a:t>
            </a:r>
            <a:r>
              <a:rPr lang="en-US" sz="2000" dirty="0" err="1">
                <a:solidFill>
                  <a:schemeClr val="bg1"/>
                </a:solidFill>
                <a:latin typeface="Calibri" panose="020F0502020204030204" pitchFamily="34" charset="0"/>
                <a:ea typeface="+mn-ea"/>
              </a:rPr>
              <a:t>Geluk</a:t>
            </a:r>
            <a:endParaRPr lang="en-US" sz="2000" dirty="0">
              <a:solidFill>
                <a:schemeClr val="bg1"/>
              </a:solidFill>
              <a:latin typeface="Calibri" panose="020F0502020204030204" pitchFamily="34" charset="0"/>
              <a:ea typeface="+mn-ea"/>
            </a:endParaRPr>
          </a:p>
          <a:p>
            <a:pPr marL="0" indent="0">
              <a:buFontTx/>
              <a:buNone/>
              <a:defRPr/>
            </a:pPr>
            <a:r>
              <a:rPr lang="en-US" sz="2000" dirty="0">
                <a:solidFill>
                  <a:schemeClr val="bg1"/>
                </a:solidFill>
                <a:latin typeface="Calibri" panose="020F0502020204030204" pitchFamily="34" charset="0"/>
                <a:ea typeface="+mn-ea"/>
              </a:rPr>
              <a:t>       </a:t>
            </a:r>
            <a:r>
              <a:rPr lang="en-US" sz="2000" dirty="0" err="1">
                <a:solidFill>
                  <a:schemeClr val="bg1"/>
                </a:solidFill>
                <a:latin typeface="Calibri" panose="020F0502020204030204" pitchFamily="34" charset="0"/>
                <a:ea typeface="+mn-ea"/>
              </a:rPr>
              <a:t>Pijn</a:t>
            </a:r>
            <a:r>
              <a:rPr lang="en-US" sz="2000" dirty="0">
                <a:solidFill>
                  <a:schemeClr val="bg1"/>
                </a:solidFill>
                <a:latin typeface="Calibri" panose="020F0502020204030204" pitchFamily="34" charset="0"/>
                <a:ea typeface="+mn-ea"/>
              </a:rPr>
              <a:t> practicum</a:t>
            </a:r>
          </a:p>
          <a:p>
            <a:pPr marL="0" indent="0">
              <a:buFontTx/>
              <a:buNone/>
              <a:defRPr/>
            </a:pPr>
            <a:endParaRPr lang="en-US" sz="2000" dirty="0">
              <a:solidFill>
                <a:schemeClr val="bg1"/>
              </a:solidFill>
              <a:latin typeface="Calibri" panose="020F0502020204030204" pitchFamily="34" charset="0"/>
              <a:ea typeface="+mn-ea"/>
            </a:endParaRPr>
          </a:p>
          <a:p>
            <a:pPr marL="0" indent="0">
              <a:buFontTx/>
              <a:buNone/>
              <a:defRPr/>
            </a:pPr>
            <a:r>
              <a:rPr lang="en-US" sz="2000" b="1" dirty="0" err="1" smtClean="0">
                <a:solidFill>
                  <a:schemeClr val="bg1"/>
                </a:solidFill>
                <a:latin typeface="Calibri" panose="020F0502020204030204" pitchFamily="34" charset="0"/>
                <a:ea typeface="+mn-ea"/>
              </a:rPr>
              <a:t>Educatie</a:t>
            </a:r>
            <a:r>
              <a:rPr lang="en-US" sz="2000" b="1" dirty="0" smtClean="0">
                <a:solidFill>
                  <a:schemeClr val="bg1"/>
                </a:solidFill>
                <a:latin typeface="Calibri" panose="020F0502020204030204" pitchFamily="34" charset="0"/>
                <a:ea typeface="+mn-ea"/>
              </a:rPr>
              <a:t> - </a:t>
            </a:r>
            <a:r>
              <a:rPr lang="en-US" sz="2000" b="1" dirty="0" smtClean="0">
                <a:solidFill>
                  <a:srgbClr val="FF9966"/>
                </a:solidFill>
                <a:latin typeface="Calibri" panose="020F0502020204030204" pitchFamily="34" charset="0"/>
                <a:ea typeface="+mn-ea"/>
              </a:rPr>
              <a:t>Beliefs</a:t>
            </a:r>
            <a:endParaRPr lang="en-US" sz="2000" b="1" dirty="0">
              <a:solidFill>
                <a:srgbClr val="FF9966"/>
              </a:solidFill>
              <a:latin typeface="Calibri" panose="020F0502020204030204" pitchFamily="34" charset="0"/>
              <a:ea typeface="+mn-ea"/>
            </a:endParaRPr>
          </a:p>
          <a:p>
            <a:pPr marL="0" indent="0">
              <a:buFontTx/>
              <a:buNone/>
              <a:defRPr/>
            </a:pPr>
            <a:r>
              <a:rPr lang="en-US" sz="2000" dirty="0" err="1">
                <a:solidFill>
                  <a:schemeClr val="bg1"/>
                </a:solidFill>
                <a:latin typeface="Calibri" panose="020F0502020204030204" pitchFamily="34" charset="0"/>
                <a:ea typeface="+mn-ea"/>
              </a:rPr>
              <a:t>Neurobiologie</a:t>
            </a:r>
            <a:r>
              <a:rPr lang="en-US" sz="2000" dirty="0">
                <a:solidFill>
                  <a:schemeClr val="bg1"/>
                </a:solidFill>
                <a:latin typeface="Calibri" panose="020F0502020204030204" pitchFamily="34" charset="0"/>
                <a:ea typeface="+mn-ea"/>
              </a:rPr>
              <a:t> van stress &amp; angst, </a:t>
            </a:r>
            <a:r>
              <a:rPr lang="en-US" sz="2000" dirty="0" err="1">
                <a:solidFill>
                  <a:schemeClr val="bg1"/>
                </a:solidFill>
                <a:latin typeface="Calibri" panose="020F0502020204030204" pitchFamily="34" charset="0"/>
                <a:ea typeface="+mn-ea"/>
              </a:rPr>
              <a:t>zwangerschap</a:t>
            </a:r>
            <a:r>
              <a:rPr lang="en-US" sz="2000" dirty="0">
                <a:solidFill>
                  <a:schemeClr val="bg1"/>
                </a:solidFill>
                <a:latin typeface="Calibri" panose="020F0502020204030204" pitchFamily="34" charset="0"/>
                <a:ea typeface="+mn-ea"/>
              </a:rPr>
              <a:t>, </a:t>
            </a:r>
            <a:r>
              <a:rPr lang="en-US" sz="2000" dirty="0" err="1">
                <a:solidFill>
                  <a:schemeClr val="bg1"/>
                </a:solidFill>
                <a:latin typeface="Calibri" panose="020F0502020204030204" pitchFamily="34" charset="0"/>
                <a:ea typeface="+mn-ea"/>
              </a:rPr>
              <a:t>bevalling</a:t>
            </a:r>
            <a:r>
              <a:rPr lang="en-US" sz="2000" dirty="0">
                <a:solidFill>
                  <a:schemeClr val="bg1"/>
                </a:solidFill>
                <a:latin typeface="Calibri" panose="020F0502020204030204" pitchFamily="34" charset="0"/>
                <a:ea typeface="+mn-ea"/>
              </a:rPr>
              <a:t> &amp; postpartum</a:t>
            </a:r>
          </a:p>
          <a:p>
            <a:pPr marL="0" indent="0">
              <a:buFontTx/>
              <a:buNone/>
              <a:defRPr/>
            </a:pPr>
            <a:r>
              <a:rPr lang="en-US" sz="2000" dirty="0" err="1">
                <a:solidFill>
                  <a:schemeClr val="bg1"/>
                </a:solidFill>
                <a:latin typeface="Calibri" panose="020F0502020204030204" pitchFamily="34" charset="0"/>
                <a:ea typeface="+mn-ea"/>
              </a:rPr>
              <a:t>behoeftes</a:t>
            </a:r>
            <a:r>
              <a:rPr lang="en-US" sz="2000" dirty="0">
                <a:solidFill>
                  <a:schemeClr val="bg1"/>
                </a:solidFill>
                <a:latin typeface="Calibri" panose="020F0502020204030204" pitchFamily="34" charset="0"/>
                <a:ea typeface="+mn-ea"/>
              </a:rPr>
              <a:t> van baby, BV, </a:t>
            </a:r>
            <a:r>
              <a:rPr lang="en-US" sz="2000" dirty="0" err="1">
                <a:solidFill>
                  <a:schemeClr val="bg1"/>
                </a:solidFill>
                <a:latin typeface="Calibri" panose="020F0502020204030204" pitchFamily="34" charset="0"/>
                <a:ea typeface="+mn-ea"/>
              </a:rPr>
              <a:t>depressie</a:t>
            </a:r>
            <a:endParaRPr lang="en-US" sz="2000" dirty="0">
              <a:solidFill>
                <a:schemeClr val="bg1"/>
              </a:solidFill>
              <a:latin typeface="Calibri" panose="020F0502020204030204" pitchFamily="34" charset="0"/>
              <a:ea typeface="+mn-ea"/>
            </a:endParaRPr>
          </a:p>
          <a:p>
            <a:pPr marL="0" indent="0">
              <a:buFontTx/>
              <a:buNone/>
              <a:defRPr/>
            </a:pPr>
            <a:endParaRPr lang="en-US" sz="2000" dirty="0">
              <a:solidFill>
                <a:schemeClr val="bg1"/>
              </a:solidFill>
              <a:latin typeface="Calibri" panose="020F0502020204030204" pitchFamily="34" charset="0"/>
              <a:ea typeface="+mn-ea"/>
            </a:endParaRPr>
          </a:p>
          <a:p>
            <a:pPr marL="0" indent="0">
              <a:buFontTx/>
              <a:buNone/>
              <a:defRPr/>
            </a:pPr>
            <a:r>
              <a:rPr lang="en-US" sz="2000" b="1" dirty="0" err="1">
                <a:solidFill>
                  <a:schemeClr val="bg1"/>
                </a:solidFill>
                <a:latin typeface="Calibri" panose="020F0502020204030204" pitchFamily="34" charset="0"/>
                <a:ea typeface="+mn-ea"/>
              </a:rPr>
              <a:t>Programma</a:t>
            </a:r>
            <a:endParaRPr lang="en-US" sz="2000" b="1" dirty="0">
              <a:solidFill>
                <a:schemeClr val="bg1"/>
              </a:solidFill>
              <a:latin typeface="Calibri" panose="020F0502020204030204" pitchFamily="34" charset="0"/>
              <a:ea typeface="+mn-ea"/>
            </a:endParaRPr>
          </a:p>
          <a:p>
            <a:pPr marL="0" indent="0">
              <a:buFontTx/>
              <a:buNone/>
              <a:defRPr/>
            </a:pPr>
            <a:r>
              <a:rPr lang="en-US" sz="2000" dirty="0">
                <a:solidFill>
                  <a:schemeClr val="bg1"/>
                </a:solidFill>
                <a:latin typeface="Calibri" panose="020F0502020204030204" pitchFamily="34" charset="0"/>
                <a:ea typeface="+mn-ea"/>
              </a:rPr>
              <a:t>9 </a:t>
            </a:r>
            <a:r>
              <a:rPr lang="en-US" sz="2000" dirty="0" err="1">
                <a:solidFill>
                  <a:schemeClr val="bg1"/>
                </a:solidFill>
                <a:latin typeface="Calibri" panose="020F0502020204030204" pitchFamily="34" charset="0"/>
                <a:ea typeface="+mn-ea"/>
              </a:rPr>
              <a:t>wekelijkse</a:t>
            </a:r>
            <a:r>
              <a:rPr lang="en-US" sz="2000" dirty="0">
                <a:solidFill>
                  <a:schemeClr val="bg1"/>
                </a:solidFill>
                <a:latin typeface="Calibri" panose="020F0502020204030204" pitchFamily="34" charset="0"/>
                <a:ea typeface="+mn-ea"/>
              </a:rPr>
              <a:t> </a:t>
            </a:r>
            <a:r>
              <a:rPr lang="en-US" sz="2000" dirty="0" err="1">
                <a:solidFill>
                  <a:schemeClr val="bg1"/>
                </a:solidFill>
                <a:latin typeface="Calibri" panose="020F0502020204030204" pitchFamily="34" charset="0"/>
                <a:ea typeface="+mn-ea"/>
              </a:rPr>
              <a:t>sessies</a:t>
            </a:r>
            <a:r>
              <a:rPr lang="en-US" sz="2000" dirty="0">
                <a:solidFill>
                  <a:schemeClr val="bg1"/>
                </a:solidFill>
                <a:latin typeface="Calibri" panose="020F0502020204030204" pitchFamily="34" charset="0"/>
                <a:ea typeface="+mn-ea"/>
              </a:rPr>
              <a:t> van 3 </a:t>
            </a:r>
            <a:r>
              <a:rPr lang="en-US" sz="2000" dirty="0" err="1">
                <a:solidFill>
                  <a:schemeClr val="bg1"/>
                </a:solidFill>
                <a:latin typeface="Calibri" panose="020F0502020204030204" pitchFamily="34" charset="0"/>
                <a:ea typeface="+mn-ea"/>
              </a:rPr>
              <a:t>uur</a:t>
            </a:r>
            <a:endParaRPr lang="en-US" sz="2000" dirty="0">
              <a:solidFill>
                <a:schemeClr val="bg1"/>
              </a:solidFill>
              <a:latin typeface="Calibri" panose="020F0502020204030204" pitchFamily="34" charset="0"/>
              <a:ea typeface="+mn-ea"/>
            </a:endParaRPr>
          </a:p>
          <a:p>
            <a:pPr marL="0" indent="0">
              <a:buFontTx/>
              <a:buNone/>
              <a:defRPr/>
            </a:pPr>
            <a:r>
              <a:rPr lang="en-US" sz="2000" dirty="0">
                <a:solidFill>
                  <a:schemeClr val="bg1"/>
                </a:solidFill>
                <a:latin typeface="Calibri" panose="020F0502020204030204" pitchFamily="34" charset="0"/>
                <a:ea typeface="+mn-ea"/>
              </a:rPr>
              <a:t>30 min </a:t>
            </a:r>
            <a:r>
              <a:rPr lang="en-US" sz="2000" dirty="0" err="1">
                <a:solidFill>
                  <a:schemeClr val="bg1"/>
                </a:solidFill>
                <a:latin typeface="Calibri" panose="020F0502020204030204" pitchFamily="34" charset="0"/>
                <a:ea typeface="+mn-ea"/>
              </a:rPr>
              <a:t>thuis</a:t>
            </a:r>
            <a:r>
              <a:rPr lang="en-US" sz="2000" dirty="0">
                <a:solidFill>
                  <a:schemeClr val="bg1"/>
                </a:solidFill>
                <a:latin typeface="Calibri" panose="020F0502020204030204" pitchFamily="34" charset="0"/>
                <a:ea typeface="+mn-ea"/>
              </a:rPr>
              <a:t> </a:t>
            </a:r>
            <a:r>
              <a:rPr lang="en-US" sz="2000" dirty="0" err="1">
                <a:solidFill>
                  <a:schemeClr val="bg1"/>
                </a:solidFill>
                <a:latin typeface="Calibri" panose="020F0502020204030204" pitchFamily="34" charset="0"/>
                <a:ea typeface="+mn-ea"/>
              </a:rPr>
              <a:t>mediteren</a:t>
            </a:r>
            <a:endParaRPr lang="en-US" sz="2000" dirty="0">
              <a:solidFill>
                <a:schemeClr val="bg1"/>
              </a:solidFill>
              <a:latin typeface="Calibri" panose="020F0502020204030204" pitchFamily="34" charset="0"/>
              <a:ea typeface="+mn-ea"/>
            </a:endParaRPr>
          </a:p>
          <a:p>
            <a:pPr marL="0" indent="0">
              <a:buFontTx/>
              <a:buNone/>
              <a:defRPr/>
            </a:pPr>
            <a:endParaRPr lang="en-US" sz="2000" dirty="0">
              <a:solidFill>
                <a:schemeClr val="bg1"/>
              </a:solidFill>
              <a:latin typeface="Calibri" panose="020F0502020204030204" pitchFamily="34" charset="0"/>
              <a:ea typeface="+mn-ea"/>
            </a:endParaRPr>
          </a:p>
          <a:p>
            <a:pPr>
              <a:defRPr/>
            </a:pPr>
            <a:endParaRPr lang="nl-NL" sz="2000" dirty="0">
              <a:solidFill>
                <a:schemeClr val="bg1"/>
              </a:solidFill>
              <a:latin typeface="Calibri" panose="020F0502020204030204" pitchFamily="34" charset="0"/>
              <a:ea typeface="+mn-ea"/>
            </a:endParaRPr>
          </a:p>
        </p:txBody>
      </p:sp>
      <p:pic>
        <p:nvPicPr>
          <p:cNvPr id="47107" name="Picture 7" descr="pregnant%20coup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92950" y="4221163"/>
            <a:ext cx="1727200" cy="233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48" descr="http://staff.science.uva.nl/~leo/agacse2010/images/UvA-logo-acroniem%5ben%5d.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27763" y="0"/>
            <a:ext cx="2916237"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6" name="Picture 2" descr="http://www.baringspijn.nl/../Theme/logo.png">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5288" y="188913"/>
            <a:ext cx="1081087" cy="188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hthoek 4"/>
          <p:cNvSpPr>
            <a:spLocks noChangeArrowheads="1"/>
          </p:cNvSpPr>
          <p:nvPr/>
        </p:nvSpPr>
        <p:spPr bwMode="auto">
          <a:xfrm>
            <a:off x="3635375" y="5876925"/>
            <a:ext cx="550862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nl-NL" sz="1600">
                <a:latin typeface="Calibri" charset="0"/>
                <a:cs typeface="Calibri" charset="0"/>
              </a:rPr>
              <a:t>          </a:t>
            </a:r>
            <a:endParaRPr lang="nl-NL" sz="1600">
              <a:solidFill>
                <a:srgbClr val="FFFFFF"/>
              </a:solidFill>
              <a:latin typeface="Times New Roman" charset="0"/>
              <a:cs typeface="Times New Roman" charset="0"/>
            </a:endParaRPr>
          </a:p>
        </p:txBody>
      </p:sp>
      <p:sp>
        <p:nvSpPr>
          <p:cNvPr id="2" name="Subtitel 1"/>
          <p:cNvSpPr>
            <a:spLocks noGrp="1"/>
          </p:cNvSpPr>
          <p:nvPr>
            <p:ph type="subTitle" idx="1"/>
          </p:nvPr>
        </p:nvSpPr>
        <p:spPr>
          <a:xfrm>
            <a:off x="755650" y="2060575"/>
            <a:ext cx="7704138" cy="1752600"/>
          </a:xfrm>
        </p:spPr>
        <p:txBody>
          <a:bodyPr/>
          <a:lstStyle/>
          <a:p>
            <a:pPr>
              <a:defRPr/>
            </a:pPr>
            <a:endParaRPr lang="nl-NL" sz="2400" dirty="0" smtClean="0">
              <a:solidFill>
                <a:srgbClr val="FFFFFF"/>
              </a:solidFill>
              <a:latin typeface="Calibri"/>
              <a:cs typeface="Calibri"/>
            </a:endParaRPr>
          </a:p>
          <a:p>
            <a:pPr marL="342900" indent="-342900" algn="l">
              <a:lnSpc>
                <a:spcPct val="130000"/>
              </a:lnSpc>
              <a:buFont typeface="Wingdings" charset="2"/>
              <a:buChar char="§"/>
              <a:defRPr/>
            </a:pPr>
            <a:r>
              <a:rPr lang="nl-NL" sz="2000" dirty="0" smtClean="0">
                <a:solidFill>
                  <a:srgbClr val="FFFFFF"/>
                </a:solidFill>
                <a:latin typeface="Calibri"/>
                <a:cs typeface="Calibri"/>
              </a:rPr>
              <a:t>Ontwikkeling en validatie van de </a:t>
            </a:r>
            <a:r>
              <a:rPr lang="nl-NL" sz="2000" i="1" dirty="0" smtClean="0">
                <a:solidFill>
                  <a:srgbClr val="FFFFFF"/>
                </a:solidFill>
                <a:latin typeface="Calibri"/>
                <a:cs typeface="Calibri"/>
              </a:rPr>
              <a:t>Perinatale Catastrofale </a:t>
            </a:r>
            <a:r>
              <a:rPr lang="nl-NL" sz="2000" i="1" dirty="0" err="1" smtClean="0">
                <a:solidFill>
                  <a:srgbClr val="FFFFFF"/>
                </a:solidFill>
                <a:latin typeface="Calibri"/>
                <a:cs typeface="Calibri"/>
              </a:rPr>
              <a:t>Beliefs</a:t>
            </a:r>
            <a:r>
              <a:rPr lang="nl-NL" sz="2000" i="1" dirty="0" smtClean="0">
                <a:solidFill>
                  <a:srgbClr val="FFFFFF"/>
                </a:solidFill>
                <a:latin typeface="Calibri"/>
                <a:cs typeface="Calibri"/>
              </a:rPr>
              <a:t> Schaal</a:t>
            </a:r>
            <a:r>
              <a:rPr lang="nl-NL" sz="2000" dirty="0" smtClean="0">
                <a:solidFill>
                  <a:srgbClr val="FFFFFF"/>
                </a:solidFill>
                <a:latin typeface="Calibri"/>
                <a:cs typeface="Calibri"/>
              </a:rPr>
              <a:t> (PCBS). (</a:t>
            </a:r>
            <a:r>
              <a:rPr lang="nl-NL" sz="2000" i="1" dirty="0" smtClean="0">
                <a:solidFill>
                  <a:srgbClr val="FFFFFF"/>
                </a:solidFill>
                <a:latin typeface="Calibri"/>
                <a:cs typeface="Calibri"/>
              </a:rPr>
              <a:t>N</a:t>
            </a:r>
            <a:r>
              <a:rPr lang="nl-NL" sz="2000" dirty="0" smtClean="0">
                <a:solidFill>
                  <a:srgbClr val="FFFFFF"/>
                </a:solidFill>
                <a:latin typeface="Calibri"/>
                <a:cs typeface="Calibri"/>
              </a:rPr>
              <a:t>=408) </a:t>
            </a:r>
          </a:p>
          <a:p>
            <a:pPr marL="342900" indent="-342900" algn="l">
              <a:lnSpc>
                <a:spcPct val="130000"/>
              </a:lnSpc>
              <a:buFont typeface="Wingdings" charset="2"/>
              <a:buChar char="§"/>
              <a:defRPr/>
            </a:pPr>
            <a:endParaRPr lang="nl-NL" sz="2000" dirty="0" smtClean="0">
              <a:solidFill>
                <a:srgbClr val="FFFFFF"/>
              </a:solidFill>
              <a:latin typeface="Calibri"/>
              <a:cs typeface="Calibri"/>
            </a:endParaRPr>
          </a:p>
          <a:p>
            <a:pPr marL="342900" indent="-342900" algn="l">
              <a:lnSpc>
                <a:spcPct val="130000"/>
              </a:lnSpc>
              <a:buFont typeface="Wingdings" charset="2"/>
              <a:buChar char="§"/>
              <a:defRPr/>
            </a:pPr>
            <a:r>
              <a:rPr lang="nl-NL" sz="2000" dirty="0" smtClean="0">
                <a:solidFill>
                  <a:srgbClr val="FFFFFF"/>
                </a:solidFill>
                <a:latin typeface="Calibri"/>
                <a:cs typeface="Calibri"/>
              </a:rPr>
              <a:t>Effecten </a:t>
            </a:r>
            <a:r>
              <a:rPr lang="nl-NL" sz="2000" dirty="0">
                <a:solidFill>
                  <a:srgbClr val="FFFFFF"/>
                </a:solidFill>
                <a:latin typeface="Calibri"/>
                <a:cs typeface="Calibri"/>
              </a:rPr>
              <a:t>van het </a:t>
            </a:r>
            <a:r>
              <a:rPr lang="nl-NL" sz="2000" i="1" dirty="0" err="1">
                <a:solidFill>
                  <a:srgbClr val="FFFFFF"/>
                </a:solidFill>
                <a:latin typeface="Calibri"/>
                <a:cs typeface="Calibri"/>
              </a:rPr>
              <a:t>Mindfulness-Based</a:t>
            </a:r>
            <a:r>
              <a:rPr lang="nl-NL" sz="2000" i="1" dirty="0">
                <a:solidFill>
                  <a:srgbClr val="FFFFFF"/>
                </a:solidFill>
                <a:latin typeface="Calibri"/>
                <a:cs typeface="Calibri"/>
              </a:rPr>
              <a:t> </a:t>
            </a:r>
            <a:r>
              <a:rPr lang="nl-NL" sz="2000" i="1" dirty="0" err="1">
                <a:solidFill>
                  <a:srgbClr val="FFFFFF"/>
                </a:solidFill>
                <a:latin typeface="Calibri"/>
                <a:cs typeface="Calibri"/>
              </a:rPr>
              <a:t>Childbirth</a:t>
            </a:r>
            <a:r>
              <a:rPr lang="nl-NL" sz="2000" i="1" dirty="0">
                <a:solidFill>
                  <a:srgbClr val="FFFFFF"/>
                </a:solidFill>
                <a:latin typeface="Calibri"/>
                <a:cs typeface="Calibri"/>
              </a:rPr>
              <a:t> &amp; </a:t>
            </a:r>
            <a:r>
              <a:rPr lang="nl-NL" sz="2000" i="1" dirty="0" err="1">
                <a:solidFill>
                  <a:srgbClr val="FFFFFF"/>
                </a:solidFill>
                <a:latin typeface="Calibri"/>
                <a:cs typeface="Calibri"/>
              </a:rPr>
              <a:t>Parenting</a:t>
            </a:r>
            <a:r>
              <a:rPr lang="nl-NL" sz="2000" i="1" dirty="0">
                <a:solidFill>
                  <a:srgbClr val="FFFFFF"/>
                </a:solidFill>
                <a:latin typeface="Calibri"/>
                <a:cs typeface="Calibri"/>
              </a:rPr>
              <a:t> </a:t>
            </a:r>
            <a:r>
              <a:rPr lang="nl-NL" sz="2000" dirty="0">
                <a:solidFill>
                  <a:srgbClr val="FFFFFF"/>
                </a:solidFill>
                <a:latin typeface="Calibri"/>
                <a:cs typeface="Calibri"/>
              </a:rPr>
              <a:t>(MBCP) programma bij zwangere vrouwen met angst voor de bevalling en hun </a:t>
            </a:r>
            <a:r>
              <a:rPr lang="nl-NL" sz="2000" dirty="0" smtClean="0">
                <a:solidFill>
                  <a:srgbClr val="FFFFFF"/>
                </a:solidFill>
                <a:latin typeface="Calibri"/>
                <a:cs typeface="Calibri"/>
              </a:rPr>
              <a:t>partners. (</a:t>
            </a:r>
            <a:r>
              <a:rPr lang="nl-NL" sz="2000" i="1" dirty="0" smtClean="0">
                <a:solidFill>
                  <a:srgbClr val="FFFFFF"/>
                </a:solidFill>
                <a:latin typeface="Calibri"/>
                <a:cs typeface="Calibri"/>
              </a:rPr>
              <a:t>N</a:t>
            </a:r>
            <a:r>
              <a:rPr lang="nl-NL" sz="2000" dirty="0" smtClean="0">
                <a:solidFill>
                  <a:srgbClr val="FFFFFF"/>
                </a:solidFill>
                <a:latin typeface="Calibri"/>
                <a:cs typeface="Calibri"/>
              </a:rPr>
              <a:t>=128) </a:t>
            </a:r>
            <a:r>
              <a:rPr lang="nl-NL" sz="1800" i="1" dirty="0" smtClean="0">
                <a:solidFill>
                  <a:srgbClr val="FFFFFF"/>
                </a:solidFill>
                <a:latin typeface="Calibri"/>
                <a:cs typeface="Calibri"/>
              </a:rPr>
              <a:t>BMC </a:t>
            </a:r>
            <a:r>
              <a:rPr lang="nl-NL" sz="1800" i="1" dirty="0" err="1" smtClean="0">
                <a:solidFill>
                  <a:srgbClr val="FFFFFF"/>
                </a:solidFill>
                <a:latin typeface="Calibri"/>
                <a:cs typeface="Calibri"/>
              </a:rPr>
              <a:t>Psychiatry</a:t>
            </a:r>
            <a:r>
              <a:rPr lang="nl-NL" sz="1800" i="1" dirty="0" smtClean="0">
                <a:solidFill>
                  <a:srgbClr val="FFFFFF"/>
                </a:solidFill>
                <a:latin typeface="Calibri"/>
                <a:cs typeface="Calibri"/>
              </a:rPr>
              <a:t>, 2016 </a:t>
            </a:r>
          </a:p>
          <a:p>
            <a:pPr marL="342900" indent="-342900" algn="l">
              <a:lnSpc>
                <a:spcPct val="130000"/>
              </a:lnSpc>
              <a:buFont typeface="Wingdings" charset="2"/>
              <a:buChar char="§"/>
              <a:defRPr/>
            </a:pPr>
            <a:endParaRPr lang="nl-NL" sz="1800" i="1" dirty="0">
              <a:solidFill>
                <a:srgbClr val="FFFFFF"/>
              </a:solidFill>
              <a:latin typeface="Calibri"/>
              <a:cs typeface="Calibri"/>
            </a:endParaRPr>
          </a:p>
          <a:p>
            <a:pPr marL="342900" indent="-342900" algn="l">
              <a:lnSpc>
                <a:spcPct val="130000"/>
              </a:lnSpc>
              <a:buFont typeface="Wingdings" charset="2"/>
              <a:buChar char="§"/>
              <a:defRPr/>
            </a:pPr>
            <a:r>
              <a:rPr lang="nl-NL" sz="2000" dirty="0" smtClean="0">
                <a:solidFill>
                  <a:srgbClr val="FFFFFF"/>
                </a:solidFill>
                <a:latin typeface="Calibri"/>
                <a:cs typeface="Calibri"/>
              </a:rPr>
              <a:t>Effecten </a:t>
            </a:r>
            <a:r>
              <a:rPr lang="nl-NL" sz="2000" dirty="0">
                <a:solidFill>
                  <a:srgbClr val="FFFFFF"/>
                </a:solidFill>
                <a:latin typeface="Calibri"/>
                <a:cs typeface="Calibri"/>
              </a:rPr>
              <a:t>van het </a:t>
            </a:r>
            <a:r>
              <a:rPr lang="nl-NL" sz="2000" i="1" dirty="0" err="1">
                <a:solidFill>
                  <a:srgbClr val="FFFFFF"/>
                </a:solidFill>
                <a:latin typeface="Calibri"/>
                <a:cs typeface="Calibri"/>
              </a:rPr>
              <a:t>Mindful</a:t>
            </a:r>
            <a:r>
              <a:rPr lang="nl-NL" sz="2000" i="1" dirty="0">
                <a:solidFill>
                  <a:srgbClr val="FFFFFF"/>
                </a:solidFill>
                <a:latin typeface="Calibri"/>
                <a:cs typeface="Calibri"/>
              </a:rPr>
              <a:t> met je baby </a:t>
            </a:r>
            <a:r>
              <a:rPr lang="nl-NL" sz="2000" dirty="0">
                <a:solidFill>
                  <a:srgbClr val="FFFFFF"/>
                </a:solidFill>
                <a:latin typeface="Calibri"/>
                <a:cs typeface="Calibri"/>
              </a:rPr>
              <a:t>programma bij gestreste moeders met baby’s tot 18 maanden.</a:t>
            </a:r>
          </a:p>
          <a:p>
            <a:pPr marL="342900" indent="-342900">
              <a:buFont typeface="Wingdings" charset="2"/>
              <a:buChar char="§"/>
              <a:defRPr/>
            </a:pPr>
            <a:endParaRPr lang="nl-NL" sz="2400" dirty="0" smtClean="0">
              <a:solidFill>
                <a:srgbClr val="FFFFFF"/>
              </a:solidFill>
              <a:latin typeface="Calibri"/>
              <a:cs typeface="Calibri"/>
            </a:endParaRPr>
          </a:p>
          <a:p>
            <a:pPr>
              <a:defRPr/>
            </a:pPr>
            <a:endParaRPr lang="nl-NL" sz="2400" dirty="0" smtClean="0">
              <a:solidFill>
                <a:srgbClr val="FFFFFF"/>
              </a:solidFill>
              <a:latin typeface="Calibri"/>
              <a:cs typeface="Calibri"/>
            </a:endParaRPr>
          </a:p>
        </p:txBody>
      </p:sp>
      <p:sp>
        <p:nvSpPr>
          <p:cNvPr id="16389" name="Tekstvak 2"/>
          <p:cNvSpPr txBox="1">
            <a:spLocks noChangeArrowheads="1"/>
          </p:cNvSpPr>
          <p:nvPr/>
        </p:nvSpPr>
        <p:spPr bwMode="auto">
          <a:xfrm>
            <a:off x="1619250" y="1052513"/>
            <a:ext cx="52927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endParaRPr lang="nl-NL" sz="2800" b="1">
              <a:solidFill>
                <a:srgbClr val="FFFFFF"/>
              </a:solidFill>
              <a:latin typeface="Calibri" charset="0"/>
              <a:cs typeface="Calibri" charset="0"/>
            </a:endParaRPr>
          </a:p>
          <a:p>
            <a:r>
              <a:rPr lang="nl-NL" b="1" i="1">
                <a:solidFill>
                  <a:srgbClr val="FF9966"/>
                </a:solidFill>
                <a:latin typeface="Calibri" charset="0"/>
                <a:cs typeface="Calibri" charset="0"/>
              </a:rPr>
              <a:t>I’ve Changed my Mind </a:t>
            </a:r>
            <a:r>
              <a:rPr lang="nl-NL" b="1">
                <a:solidFill>
                  <a:srgbClr val="FF9966"/>
                </a:solidFill>
                <a:latin typeface="Calibri" charset="0"/>
                <a:cs typeface="Calibri" charset="0"/>
              </a:rPr>
              <a:t>project</a:t>
            </a:r>
          </a:p>
        </p:txBody>
      </p:sp>
      <p:pic>
        <p:nvPicPr>
          <p:cNvPr id="16390" name="Picture 2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85113" y="333375"/>
            <a:ext cx="1258887" cy="6477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1" name="Tekstvak 5"/>
          <p:cNvSpPr txBox="1">
            <a:spLocks noChangeArrowheads="1"/>
          </p:cNvSpPr>
          <p:nvPr/>
        </p:nvSpPr>
        <p:spPr bwMode="auto">
          <a:xfrm>
            <a:off x="7578725" y="2149475"/>
            <a:ext cx="18415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endParaRPr lang="nl-NL"/>
          </a:p>
        </p:txBody>
      </p:sp>
      <p:pic>
        <p:nvPicPr>
          <p:cNvPr id="16392" name="Afbeelding 1"/>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885113" y="981075"/>
            <a:ext cx="1258887"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3" name="Rechthoek 2"/>
          <p:cNvSpPr>
            <a:spLocks noChangeArrowheads="1"/>
          </p:cNvSpPr>
          <p:nvPr/>
        </p:nvSpPr>
        <p:spPr bwMode="auto">
          <a:xfrm>
            <a:off x="6372225" y="333375"/>
            <a:ext cx="3313113" cy="112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30000"/>
              </a:lnSpc>
            </a:pPr>
            <a:r>
              <a:rPr lang="nl-NL" sz="1200">
                <a:solidFill>
                  <a:srgbClr val="FFFFFF"/>
                </a:solidFill>
                <a:latin typeface="Calibri" charset="0"/>
                <a:cs typeface="Calibri" charset="0"/>
              </a:rPr>
              <a:t>Research Institute </a:t>
            </a:r>
          </a:p>
          <a:p>
            <a:pPr>
              <a:lnSpc>
                <a:spcPct val="130000"/>
              </a:lnSpc>
            </a:pPr>
            <a:r>
              <a:rPr lang="nl-NL" sz="1200">
                <a:solidFill>
                  <a:srgbClr val="FFFFFF"/>
                </a:solidFill>
                <a:latin typeface="Calibri" charset="0"/>
                <a:cs typeface="Calibri" charset="0"/>
              </a:rPr>
              <a:t>Child Development</a:t>
            </a:r>
          </a:p>
          <a:p>
            <a:endParaRPr lang="nl-NL" sz="3600">
              <a:solidFill>
                <a:srgbClr val="FFFFFF"/>
              </a:solidFill>
              <a:latin typeface="Calibri" charset="0"/>
              <a:cs typeface="Calibri" charset="0"/>
            </a:endParaRPr>
          </a:p>
        </p:txBody>
      </p:sp>
    </p:spTree>
    <p:extLst>
      <p:ext uri="{BB962C8B-B14F-4D97-AF65-F5344CB8AC3E}">
        <p14:creationId xmlns:p14="http://schemas.microsoft.com/office/powerpoint/2010/main" val="2211249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p:txBody>
          <a:bodyPr/>
          <a:lstStyle/>
          <a:p>
            <a:r>
              <a:rPr lang="nl-NL" sz="2800" b="1">
                <a:solidFill>
                  <a:srgbClr val="FFFFFF"/>
                </a:solidFill>
                <a:latin typeface="Calibri" charset="0"/>
                <a:ea typeface="MS PGothic" charset="0"/>
              </a:rPr>
              <a:t>Pijn practicum </a:t>
            </a:r>
            <a:endParaRPr lang="nl-NL" sz="2800">
              <a:solidFill>
                <a:srgbClr val="FFFFFF"/>
              </a:solidFill>
              <a:latin typeface="Calibri" charset="0"/>
              <a:ea typeface="MS PGothic" charset="0"/>
            </a:endParaRPr>
          </a:p>
        </p:txBody>
      </p:sp>
      <p:sp>
        <p:nvSpPr>
          <p:cNvPr id="49154" name="Tijdelijke aanduiding voor inhoud 2"/>
          <p:cNvSpPr>
            <a:spLocks noGrp="1"/>
          </p:cNvSpPr>
          <p:nvPr>
            <p:ph idx="1"/>
          </p:nvPr>
        </p:nvSpPr>
        <p:spPr>
          <a:xfrm>
            <a:off x="323850" y="1700213"/>
            <a:ext cx="8229600" cy="4525962"/>
          </a:xfrm>
        </p:spPr>
        <p:txBody>
          <a:bodyPr/>
          <a:lstStyle/>
          <a:p>
            <a:endParaRPr lang="en-US" sz="2000">
              <a:solidFill>
                <a:schemeClr val="bg1"/>
              </a:solidFill>
              <a:latin typeface="Calibri" charset="0"/>
              <a:ea typeface="MS PGothic" charset="0"/>
            </a:endParaRPr>
          </a:p>
          <a:p>
            <a:endParaRPr lang="nl-NL" sz="2000">
              <a:solidFill>
                <a:schemeClr val="bg1"/>
              </a:solidFill>
              <a:latin typeface="Calibri" charset="0"/>
              <a:ea typeface="MS PGothic" charset="0"/>
            </a:endParaRPr>
          </a:p>
        </p:txBody>
      </p:sp>
      <p:pic>
        <p:nvPicPr>
          <p:cNvPr id="49155" name="Afbeelding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720850"/>
            <a:ext cx="3887788" cy="479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6" name="Afbeelding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9975" y="1662113"/>
            <a:ext cx="3673475" cy="491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jdelijke aanduiding voor inhoud 2"/>
          <p:cNvSpPr txBox="1">
            <a:spLocks/>
          </p:cNvSpPr>
          <p:nvPr/>
        </p:nvSpPr>
        <p:spPr bwMode="auto">
          <a:xfrm>
            <a:off x="476250" y="1852613"/>
            <a:ext cx="8229600" cy="4525962"/>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endParaRPr lang="en-US" altLang="nl-NL" sz="2000" kern="0" dirty="0">
              <a:solidFill>
                <a:schemeClr val="bg1"/>
              </a:solidFill>
              <a:latin typeface="Calibri" panose="020F0502020204030204" pitchFamily="34" charset="0"/>
            </a:endParaRPr>
          </a:p>
          <a:p>
            <a:pPr>
              <a:defRPr/>
            </a:pPr>
            <a:endParaRPr lang="nl-NL" altLang="nl-NL" sz="2000" kern="0" dirty="0">
              <a:solidFill>
                <a:schemeClr val="bg1"/>
              </a:solidFill>
              <a:latin typeface="Calibri" panose="020F0502020204030204" pitchFamily="34" charset="0"/>
            </a:endParaRPr>
          </a:p>
        </p:txBody>
      </p:sp>
      <p:pic>
        <p:nvPicPr>
          <p:cNvPr id="49158" name="Afbeelding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40613" y="1651000"/>
            <a:ext cx="1112837"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jdelijke aanduiding voor inhoud 2"/>
          <p:cNvSpPr>
            <a:spLocks noGrp="1"/>
          </p:cNvSpPr>
          <p:nvPr>
            <p:ph idx="1"/>
          </p:nvPr>
        </p:nvSpPr>
        <p:spPr>
          <a:xfrm>
            <a:off x="490538" y="1512888"/>
            <a:ext cx="7850187" cy="4897437"/>
          </a:xfrm>
        </p:spPr>
        <p:txBody>
          <a:bodyPr/>
          <a:lstStyle/>
          <a:p>
            <a:pPr>
              <a:lnSpc>
                <a:spcPct val="150000"/>
              </a:lnSpc>
              <a:buFontTx/>
              <a:buNone/>
            </a:pPr>
            <a:r>
              <a:rPr lang="nl-NL" sz="2400">
                <a:solidFill>
                  <a:schemeClr val="bg1"/>
                </a:solidFill>
                <a:latin typeface="Calibri" charset="0"/>
                <a:ea typeface="MS PGothic" charset="0"/>
              </a:rPr>
              <a:t>Stressor </a:t>
            </a:r>
          </a:p>
          <a:p>
            <a:pPr>
              <a:lnSpc>
                <a:spcPct val="150000"/>
              </a:lnSpc>
              <a:buFontTx/>
              <a:buNone/>
            </a:pPr>
            <a:r>
              <a:rPr lang="nl-NL" sz="2400">
                <a:solidFill>
                  <a:schemeClr val="bg1"/>
                </a:solidFill>
                <a:latin typeface="Calibri" charset="0"/>
                <a:ea typeface="MS PGothic" charset="0"/>
              </a:rPr>
              <a:t>     Identificatie &amp; bewustwording</a:t>
            </a:r>
          </a:p>
          <a:p>
            <a:pPr>
              <a:lnSpc>
                <a:spcPct val="150000"/>
              </a:lnSpc>
              <a:buFontTx/>
              <a:buNone/>
            </a:pPr>
            <a:r>
              <a:rPr lang="nl-NL" sz="2400">
                <a:solidFill>
                  <a:schemeClr val="bg1"/>
                </a:solidFill>
                <a:latin typeface="Calibri" charset="0"/>
                <a:ea typeface="MS PGothic" charset="0"/>
              </a:rPr>
              <a:t>     Gedachten zijn geen feiten</a:t>
            </a:r>
          </a:p>
          <a:p>
            <a:pPr>
              <a:lnSpc>
                <a:spcPct val="150000"/>
              </a:lnSpc>
              <a:buFontTx/>
              <a:buNone/>
            </a:pPr>
            <a:r>
              <a:rPr lang="nl-NL" sz="2400">
                <a:solidFill>
                  <a:schemeClr val="bg1"/>
                </a:solidFill>
                <a:latin typeface="Calibri" charset="0"/>
                <a:ea typeface="MS PGothic" charset="0"/>
              </a:rPr>
              <a:t>     Ruimte voor emoties</a:t>
            </a:r>
          </a:p>
          <a:p>
            <a:pPr>
              <a:lnSpc>
                <a:spcPct val="150000"/>
              </a:lnSpc>
              <a:buFontTx/>
              <a:buNone/>
            </a:pPr>
            <a:r>
              <a:rPr lang="nl-NL" sz="2400" i="1">
                <a:solidFill>
                  <a:schemeClr val="bg1"/>
                </a:solidFill>
                <a:latin typeface="Calibri" charset="0"/>
                <a:ea typeface="MS PGothic" charset="0"/>
              </a:rPr>
              <a:t>Don</a:t>
            </a:r>
            <a:r>
              <a:rPr lang="ja-JP" altLang="nl-NL" sz="2400" i="1">
                <a:solidFill>
                  <a:schemeClr val="bg1"/>
                </a:solidFill>
                <a:latin typeface="Calibri" charset="0"/>
                <a:ea typeface="MS PGothic" charset="0"/>
              </a:rPr>
              <a:t>’</a:t>
            </a:r>
            <a:r>
              <a:rPr lang="nl-NL" altLang="ja-JP" sz="2400" i="1">
                <a:solidFill>
                  <a:schemeClr val="bg1"/>
                </a:solidFill>
                <a:latin typeface="Calibri" charset="0"/>
                <a:ea typeface="MS PGothic" charset="0"/>
              </a:rPr>
              <a:t>t Know Mind</a:t>
            </a:r>
          </a:p>
          <a:p>
            <a:pPr>
              <a:lnSpc>
                <a:spcPct val="150000"/>
              </a:lnSpc>
              <a:buFontTx/>
              <a:buNone/>
            </a:pPr>
            <a:r>
              <a:rPr lang="nl-NL" altLang="ja-JP" sz="2400">
                <a:solidFill>
                  <a:schemeClr val="bg1"/>
                </a:solidFill>
                <a:latin typeface="Calibri" charset="0"/>
                <a:ea typeface="MS PGothic" charset="0"/>
              </a:rPr>
              <a:t>In hier en nu zijn</a:t>
            </a:r>
          </a:p>
          <a:p>
            <a:pPr>
              <a:lnSpc>
                <a:spcPct val="150000"/>
              </a:lnSpc>
              <a:buFontTx/>
              <a:buNone/>
            </a:pPr>
            <a:r>
              <a:rPr lang="nl-NL" sz="2400">
                <a:solidFill>
                  <a:schemeClr val="bg1"/>
                </a:solidFill>
                <a:latin typeface="Calibri" charset="0"/>
                <a:ea typeface="MS PGothic" charset="0"/>
              </a:rPr>
              <a:t>Acceptatie van transities </a:t>
            </a:r>
          </a:p>
          <a:p>
            <a:pPr>
              <a:lnSpc>
                <a:spcPct val="150000"/>
              </a:lnSpc>
              <a:buFontTx/>
              <a:buNone/>
            </a:pPr>
            <a:r>
              <a:rPr lang="nl-NL" sz="2400">
                <a:solidFill>
                  <a:schemeClr val="bg1"/>
                </a:solidFill>
                <a:latin typeface="Calibri" charset="0"/>
                <a:ea typeface="MS PGothic" charset="0"/>
              </a:rPr>
              <a:t>Promotie van welzijn &amp; fysiologie</a:t>
            </a:r>
          </a:p>
          <a:p>
            <a:pPr>
              <a:buFontTx/>
              <a:buNone/>
            </a:pPr>
            <a:r>
              <a:rPr lang="nl-NL" sz="1800">
                <a:solidFill>
                  <a:schemeClr val="bg1"/>
                </a:solidFill>
                <a:latin typeface="Arial" charset="0"/>
                <a:ea typeface="MS PGothic" charset="0"/>
              </a:rPr>
              <a:t> </a:t>
            </a:r>
          </a:p>
          <a:p>
            <a:pPr>
              <a:buFontTx/>
              <a:buNone/>
            </a:pPr>
            <a:endParaRPr lang="nl-NL" sz="1800">
              <a:solidFill>
                <a:srgbClr val="361B00"/>
              </a:solidFill>
              <a:latin typeface="Arial" charset="0"/>
              <a:ea typeface="MS PGothic" charset="0"/>
            </a:endParaRPr>
          </a:p>
        </p:txBody>
      </p:sp>
      <p:sp>
        <p:nvSpPr>
          <p:cNvPr id="51202" name="Rectangle 1"/>
          <p:cNvSpPr>
            <a:spLocks noChangeArrowheads="1"/>
          </p:cNvSpPr>
          <p:nvPr/>
        </p:nvSpPr>
        <p:spPr bwMode="auto">
          <a:xfrm>
            <a:off x="684213" y="2928938"/>
            <a:ext cx="77755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1" hangingPunct="1"/>
            <a:endParaRPr lang="nl-NL" sz="2000">
              <a:solidFill>
                <a:schemeClr val="bg1"/>
              </a:solidFill>
              <a:latin typeface="Calibri" charset="0"/>
              <a:ea typeface="Batang" charset="0"/>
              <a:cs typeface="Batang" charset="0"/>
            </a:endParaRPr>
          </a:p>
        </p:txBody>
      </p:sp>
      <p:sp>
        <p:nvSpPr>
          <p:cNvPr id="51203" name="Rechthoek 1"/>
          <p:cNvSpPr>
            <a:spLocks noChangeArrowheads="1"/>
          </p:cNvSpPr>
          <p:nvPr/>
        </p:nvSpPr>
        <p:spPr bwMode="auto">
          <a:xfrm>
            <a:off x="2778125" y="615950"/>
            <a:ext cx="3516313"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nl-NL" sz="2800" b="1">
                <a:solidFill>
                  <a:schemeClr val="bg1"/>
                </a:solidFill>
                <a:latin typeface="Calibri" charset="0"/>
                <a:cs typeface="Calibri" charset="0"/>
              </a:rPr>
              <a:t>Doelen van MBCP</a:t>
            </a:r>
          </a:p>
        </p:txBody>
      </p:sp>
      <p:sp>
        <p:nvSpPr>
          <p:cNvPr id="29701" name="Cloud"/>
          <p:cNvSpPr>
            <a:spLocks noChangeAspect="1" noEditPoints="1" noChangeArrowheads="1"/>
          </p:cNvSpPr>
          <p:nvPr/>
        </p:nvSpPr>
        <p:spPr bwMode="auto">
          <a:xfrm>
            <a:off x="5940425" y="1628775"/>
            <a:ext cx="2813050" cy="18272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66"/>
          </a:solidFill>
          <a:ln w="9525">
            <a:solidFill>
              <a:srgbClr val="00B0F0"/>
            </a:solidFill>
            <a:miter lim="800000"/>
            <a:headEnd/>
            <a:tailEnd/>
          </a:ln>
          <a:effectLst>
            <a:outerShdw blurRad="63500" dist="107763" dir="2700000" algn="ctr" rotWithShape="0">
              <a:srgbClr val="000000">
                <a:alpha val="74997"/>
              </a:srgbClr>
            </a:outerShdw>
          </a:effectLst>
        </p:spPr>
        <p:txBody>
          <a:bodyPr/>
          <a:lstStyle/>
          <a:p>
            <a:pPr>
              <a:spcBef>
                <a:spcPct val="20000"/>
              </a:spcBef>
              <a:defRPr/>
            </a:pPr>
            <a:r>
              <a:rPr lang="nl-NL" sz="2000" b="1">
                <a:latin typeface="Calibri" charset="0"/>
                <a:cs typeface="Arial" charset="0"/>
              </a:rPr>
              <a:t>Oh, daar is angst … pijn…</a:t>
            </a:r>
          </a:p>
          <a:p>
            <a:pPr>
              <a:spcBef>
                <a:spcPct val="20000"/>
              </a:spcBef>
              <a:defRPr/>
            </a:pPr>
            <a:r>
              <a:rPr lang="nl-NL" sz="2000" b="1">
                <a:latin typeface="Calibri" charset="0"/>
                <a:cs typeface="Arial" charset="0"/>
              </a:rPr>
              <a:t>ongemak ... </a:t>
            </a:r>
          </a:p>
          <a:p>
            <a:pPr>
              <a:spcBef>
                <a:spcPct val="20000"/>
              </a:spcBef>
              <a:defRPr/>
            </a:pPr>
            <a:r>
              <a:rPr lang="nl-NL" sz="2000" b="1">
                <a:latin typeface="Calibri" charset="0"/>
                <a:cs typeface="Arial" charset="0"/>
              </a:rPr>
              <a:t>       Het is OK</a:t>
            </a:r>
          </a:p>
        </p:txBody>
      </p:sp>
      <p:pic>
        <p:nvPicPr>
          <p:cNvPr id="51205" name="Picture 2" descr="http://www.baringspijn.nl/../Theme/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357563"/>
            <a:ext cx="1900237" cy="332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Niet gelijk aan 5"/>
          <p:cNvSpPr/>
          <p:nvPr/>
        </p:nvSpPr>
        <p:spPr bwMode="auto">
          <a:xfrm>
            <a:off x="10693400" y="4076700"/>
            <a:ext cx="914400" cy="914400"/>
          </a:xfrm>
          <a:prstGeom prst="mathNotEqual">
            <a:avLst/>
          </a:prstGeom>
          <a:noFill/>
          <a:ln w="9525" cap="flat" cmpd="sng" algn="ctr">
            <a:noFill/>
            <a:prstDash val="solid"/>
            <a:round/>
            <a:headEnd type="none" w="med" len="med"/>
            <a:tailEnd type="none" w="med" len="med"/>
          </a:ln>
          <a:effectLst/>
        </p:spPr>
        <p:txBody>
          <a:bodyPr/>
          <a:lstStyle/>
          <a:p>
            <a:pPr marL="342900" indent="-342900" eaLnBrk="1" hangingPunct="1">
              <a:spcBef>
                <a:spcPct val="20000"/>
              </a:spcBef>
              <a:buFontTx/>
              <a:buChar char="•"/>
              <a:defRPr/>
            </a:pPr>
            <a:endParaRPr lang="nl-NL">
              <a:latin typeface="Arial" panose="020B0604020202020204" pitchFamily="34" charset="0"/>
              <a:ea typeface="ＭＳ Ｐゴシック" charset="0"/>
              <a:cs typeface="+mn-cs"/>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p:txBody>
          <a:bodyPr/>
          <a:lstStyle/>
          <a:p>
            <a:r>
              <a:rPr lang="nl-NL" sz="3200" b="1">
                <a:solidFill>
                  <a:schemeClr val="bg1"/>
                </a:solidFill>
                <a:latin typeface="Calibri" charset="0"/>
                <a:ea typeface="MS PGothic" charset="0"/>
              </a:rPr>
              <a:t>Een grote meditatie </a:t>
            </a:r>
          </a:p>
        </p:txBody>
      </p:sp>
      <p:graphicFrame>
        <p:nvGraphicFramePr>
          <p:cNvPr id="4" name="Tijdelijke aanduiding voor inhoud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dirty="0"/>
          </a:p>
        </p:txBody>
      </p:sp>
      <p:pic>
        <p:nvPicPr>
          <p:cNvPr id="4" name="Afbeelding 3" descr="Schermafbeelding 2017-05-16 om 19.48.35.png"/>
          <p:cNvPicPr>
            <a:picLocks noChangeAspect="1"/>
          </p:cNvPicPr>
          <p:nvPr/>
        </p:nvPicPr>
        <p:blipFill rotWithShape="1">
          <a:blip r:embed="rId3" cstate="email">
            <a:extLst>
              <a:ext uri="{28A0092B-C50C-407E-A947-70E740481C1C}">
                <a14:useLocalDpi xmlns:a14="http://schemas.microsoft.com/office/drawing/2010/main" val="0"/>
              </a:ext>
            </a:extLst>
          </a:blip>
          <a:srcRect l="12990" t="3712" r="2632" b="1932"/>
          <a:stretch/>
        </p:blipFill>
        <p:spPr>
          <a:xfrm>
            <a:off x="755576" y="16758"/>
            <a:ext cx="7776864" cy="4853205"/>
          </a:xfrm>
          <a:prstGeom prst="rect">
            <a:avLst/>
          </a:prstGeom>
        </p:spPr>
      </p:pic>
      <p:pic>
        <p:nvPicPr>
          <p:cNvPr id="5" name="Afbeelding 4" descr="Schermafbeelding 2017-05-16 om 19.52.25.png"/>
          <p:cNvPicPr>
            <a:picLocks noChangeAspect="1"/>
          </p:cNvPicPr>
          <p:nvPr/>
        </p:nvPicPr>
        <p:blipFill rotWithShape="1">
          <a:blip r:embed="rId4" cstate="email">
            <a:extLst>
              <a:ext uri="{28A0092B-C50C-407E-A947-70E740481C1C}">
                <a14:useLocalDpi xmlns:a14="http://schemas.microsoft.com/office/drawing/2010/main" val="0"/>
              </a:ext>
            </a:extLst>
          </a:blip>
          <a:srcRect l="13121" t="10435" r="2280" b="15831"/>
          <a:stretch/>
        </p:blipFill>
        <p:spPr>
          <a:xfrm>
            <a:off x="755576" y="3065428"/>
            <a:ext cx="7807808" cy="3792572"/>
          </a:xfrm>
          <a:prstGeom prst="rect">
            <a:avLst/>
          </a:prstGeom>
        </p:spPr>
      </p:pic>
    </p:spTree>
    <p:extLst>
      <p:ext uri="{BB962C8B-B14F-4D97-AF65-F5344CB8AC3E}">
        <p14:creationId xmlns:p14="http://schemas.microsoft.com/office/powerpoint/2010/main" val="19177523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kstvak 1"/>
          <p:cNvSpPr txBox="1">
            <a:spLocks noChangeArrowheads="1"/>
          </p:cNvSpPr>
          <p:nvPr/>
        </p:nvSpPr>
        <p:spPr bwMode="auto">
          <a:xfrm>
            <a:off x="1258888" y="404813"/>
            <a:ext cx="639445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pPr algn="ctr"/>
            <a:r>
              <a:rPr lang="nl-NL" sz="2800" b="1">
                <a:solidFill>
                  <a:schemeClr val="bg1"/>
                </a:solidFill>
                <a:latin typeface="Calibri" charset="0"/>
                <a:ea typeface="ＭＳ Ｐゴシック" charset="0"/>
                <a:cs typeface="Calibri" charset="0"/>
              </a:rPr>
              <a:t>Dont’s &amp; Do’s van perinatale angst</a:t>
            </a:r>
          </a:p>
        </p:txBody>
      </p:sp>
      <p:pic>
        <p:nvPicPr>
          <p:cNvPr id="57346" name="Afbeelding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0232" y="1124744"/>
            <a:ext cx="1989138" cy="198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kstvak 3"/>
          <p:cNvSpPr txBox="1">
            <a:spLocks noChangeArrowheads="1"/>
          </p:cNvSpPr>
          <p:nvPr/>
        </p:nvSpPr>
        <p:spPr bwMode="auto">
          <a:xfrm>
            <a:off x="250825" y="1052513"/>
            <a:ext cx="7273925" cy="25114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pPr>
              <a:lnSpc>
                <a:spcPct val="80000"/>
              </a:lnSpc>
            </a:pPr>
            <a:endParaRPr lang="nl-NL" sz="2400" dirty="0">
              <a:solidFill>
                <a:srgbClr val="FFFFFF"/>
              </a:solidFill>
              <a:latin typeface="Calibri" charset="0"/>
              <a:ea typeface="ＭＳ Ｐゴシック" charset="0"/>
              <a:cs typeface="Calibri" charset="0"/>
            </a:endParaRPr>
          </a:p>
          <a:p>
            <a:pPr>
              <a:lnSpc>
                <a:spcPct val="80000"/>
              </a:lnSpc>
            </a:pPr>
            <a:endParaRPr lang="nl-NL" sz="2400" dirty="0">
              <a:solidFill>
                <a:srgbClr val="FFFFFF"/>
              </a:solidFill>
              <a:latin typeface="Calibri" charset="0"/>
              <a:ea typeface="ＭＳ Ｐゴシック" charset="0"/>
              <a:cs typeface="Calibri" charset="0"/>
            </a:endParaRPr>
          </a:p>
          <a:p>
            <a:pPr>
              <a:lnSpc>
                <a:spcPct val="70000"/>
              </a:lnSpc>
            </a:pPr>
            <a:r>
              <a:rPr lang="nl-NL" sz="2400" dirty="0">
                <a:solidFill>
                  <a:srgbClr val="FFFFFF"/>
                </a:solidFill>
                <a:latin typeface="Calibri" charset="0"/>
                <a:ea typeface="ＭＳ Ｐゴシック" charset="0"/>
                <a:cs typeface="Calibri" charset="0"/>
              </a:rPr>
              <a:t>Geruststellen = ontkennen</a:t>
            </a:r>
          </a:p>
          <a:p>
            <a:pPr>
              <a:lnSpc>
                <a:spcPct val="70000"/>
              </a:lnSpc>
            </a:pPr>
            <a:endParaRPr lang="nl-NL" sz="2400" dirty="0">
              <a:solidFill>
                <a:srgbClr val="FFFFFF"/>
              </a:solidFill>
              <a:latin typeface="Calibri" charset="0"/>
              <a:ea typeface="ＭＳ Ｐゴシック" charset="0"/>
              <a:cs typeface="Calibri" charset="0"/>
            </a:endParaRPr>
          </a:p>
          <a:p>
            <a:pPr>
              <a:lnSpc>
                <a:spcPct val="70000"/>
              </a:lnSpc>
            </a:pPr>
            <a:r>
              <a:rPr lang="nl-NL" sz="2400" dirty="0">
                <a:solidFill>
                  <a:srgbClr val="FFFFFF"/>
                </a:solidFill>
                <a:latin typeface="Calibri" charset="0"/>
                <a:ea typeface="ＭＳ Ｐゴシック" charset="0"/>
                <a:cs typeface="Calibri" charset="0"/>
              </a:rPr>
              <a:t>Ontkennen = in steek laten</a:t>
            </a:r>
          </a:p>
          <a:p>
            <a:pPr>
              <a:lnSpc>
                <a:spcPct val="70000"/>
              </a:lnSpc>
            </a:pPr>
            <a:endParaRPr lang="nl-NL" sz="2400" dirty="0">
              <a:solidFill>
                <a:srgbClr val="FFFFFF"/>
              </a:solidFill>
              <a:latin typeface="Calibri" charset="0"/>
              <a:ea typeface="ＭＳ Ｐゴシック" charset="0"/>
              <a:cs typeface="Calibri" charset="0"/>
            </a:endParaRPr>
          </a:p>
          <a:p>
            <a:pPr>
              <a:lnSpc>
                <a:spcPct val="70000"/>
              </a:lnSpc>
            </a:pPr>
            <a:r>
              <a:rPr lang="nl-NL" sz="2400" dirty="0">
                <a:solidFill>
                  <a:srgbClr val="FFFFFF"/>
                </a:solidFill>
                <a:latin typeface="Calibri" charset="0"/>
                <a:ea typeface="ＭＳ Ｐゴシック" charset="0"/>
                <a:cs typeface="Calibri" charset="0"/>
              </a:rPr>
              <a:t>Gelijk oplossingen aanreiken = niet serieus nemen</a:t>
            </a:r>
          </a:p>
          <a:p>
            <a:pPr>
              <a:lnSpc>
                <a:spcPct val="70000"/>
              </a:lnSpc>
            </a:pPr>
            <a:endParaRPr lang="nl-NL" sz="2400" dirty="0">
              <a:solidFill>
                <a:srgbClr val="FFFFFF"/>
              </a:solidFill>
              <a:latin typeface="Calibri" charset="0"/>
              <a:ea typeface="ＭＳ Ｐゴシック" charset="0"/>
              <a:cs typeface="Calibri" charset="0"/>
            </a:endParaRPr>
          </a:p>
          <a:p>
            <a:pPr>
              <a:lnSpc>
                <a:spcPct val="70000"/>
              </a:lnSpc>
            </a:pPr>
            <a:r>
              <a:rPr lang="nl-NL" sz="2400" dirty="0">
                <a:solidFill>
                  <a:srgbClr val="FFFFFF"/>
                </a:solidFill>
                <a:latin typeface="Calibri" charset="0"/>
                <a:ea typeface="ＭＳ Ｐゴシック" charset="0"/>
                <a:cs typeface="Calibri" charset="0"/>
              </a:rPr>
              <a:t>Aan toe geven = angst bekrachtigen </a:t>
            </a:r>
          </a:p>
        </p:txBody>
      </p:sp>
      <p:sp>
        <p:nvSpPr>
          <p:cNvPr id="57348" name="Tekstvak 4"/>
          <p:cNvSpPr txBox="1">
            <a:spLocks noChangeArrowheads="1"/>
          </p:cNvSpPr>
          <p:nvPr/>
        </p:nvSpPr>
        <p:spPr bwMode="auto">
          <a:xfrm>
            <a:off x="251520" y="3861048"/>
            <a:ext cx="7488832" cy="2954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pPr>
              <a:lnSpc>
                <a:spcPct val="130000"/>
              </a:lnSpc>
            </a:pPr>
            <a:r>
              <a:rPr lang="nl-NL" sz="2400" dirty="0">
                <a:solidFill>
                  <a:schemeClr val="bg1"/>
                </a:solidFill>
                <a:latin typeface="Calibri" charset="0"/>
                <a:ea typeface="ＭＳ Ｐゴシック" charset="0"/>
                <a:cs typeface="Calibri" charset="0"/>
              </a:rPr>
              <a:t>Catastrofale overtuiging </a:t>
            </a:r>
            <a:r>
              <a:rPr lang="nl-NL" sz="2400" dirty="0" smtClean="0">
                <a:solidFill>
                  <a:schemeClr val="bg1"/>
                </a:solidFill>
                <a:latin typeface="Calibri" charset="0"/>
                <a:ea typeface="ＭＳ Ｐゴシック" charset="0"/>
                <a:cs typeface="Calibri" charset="0"/>
              </a:rPr>
              <a:t>inventariseren – luisteren!</a:t>
            </a:r>
            <a:endParaRPr lang="nl-NL" sz="2400" dirty="0">
              <a:solidFill>
                <a:schemeClr val="bg1"/>
              </a:solidFill>
              <a:latin typeface="Calibri" charset="0"/>
              <a:ea typeface="ＭＳ Ｐゴシック" charset="0"/>
              <a:cs typeface="Calibri" charset="0"/>
            </a:endParaRPr>
          </a:p>
          <a:p>
            <a:pPr>
              <a:lnSpc>
                <a:spcPct val="130000"/>
              </a:lnSpc>
            </a:pPr>
            <a:r>
              <a:rPr lang="nl-NL" sz="2400" dirty="0" smtClean="0">
                <a:solidFill>
                  <a:schemeClr val="bg1"/>
                </a:solidFill>
                <a:latin typeface="Calibri" charset="0"/>
                <a:ea typeface="ＭＳ Ｐゴシック" charset="0"/>
                <a:cs typeface="Calibri" charset="0"/>
              </a:rPr>
              <a:t>Ruimte geven aan emoties</a:t>
            </a:r>
          </a:p>
          <a:p>
            <a:pPr>
              <a:lnSpc>
                <a:spcPct val="130000"/>
              </a:lnSpc>
            </a:pPr>
            <a:r>
              <a:rPr lang="nl-NL" sz="2400" dirty="0" smtClean="0">
                <a:solidFill>
                  <a:schemeClr val="bg1"/>
                </a:solidFill>
                <a:latin typeface="Calibri" charset="0"/>
                <a:ea typeface="ＭＳ Ｐゴシック" charset="0"/>
                <a:cs typeface="Calibri" charset="0"/>
              </a:rPr>
              <a:t>Vragen wat iemand nodig heeft</a:t>
            </a:r>
          </a:p>
          <a:p>
            <a:pPr>
              <a:lnSpc>
                <a:spcPct val="130000"/>
              </a:lnSpc>
            </a:pPr>
            <a:r>
              <a:rPr lang="nl-NL" sz="2400" dirty="0" smtClean="0">
                <a:solidFill>
                  <a:schemeClr val="bg1"/>
                </a:solidFill>
                <a:latin typeface="Calibri" charset="0"/>
                <a:ea typeface="ＭＳ Ｐゴシック" charset="0"/>
                <a:cs typeface="Calibri" charset="0"/>
              </a:rPr>
              <a:t>Veiligheid bieden </a:t>
            </a:r>
          </a:p>
          <a:p>
            <a:pPr>
              <a:lnSpc>
                <a:spcPct val="130000"/>
              </a:lnSpc>
            </a:pPr>
            <a:r>
              <a:rPr lang="nl-NL" sz="2400" dirty="0" smtClean="0">
                <a:solidFill>
                  <a:schemeClr val="bg1"/>
                </a:solidFill>
                <a:latin typeface="Calibri" charset="0"/>
                <a:ea typeface="ＭＳ Ｐゴシック" charset="0"/>
                <a:cs typeface="Calibri" charset="0"/>
              </a:rPr>
              <a:t>Items van depressie en trauma lijsten kennen</a:t>
            </a:r>
          </a:p>
          <a:p>
            <a:pPr>
              <a:lnSpc>
                <a:spcPct val="130000"/>
              </a:lnSpc>
            </a:pPr>
            <a:r>
              <a:rPr lang="nl-NL" sz="2400" dirty="0" smtClean="0">
                <a:solidFill>
                  <a:schemeClr val="bg1"/>
                </a:solidFill>
                <a:latin typeface="Calibri" charset="0"/>
                <a:ea typeface="ＭＳ Ｐゴシック" charset="0"/>
                <a:cs typeface="Calibri" charset="0"/>
              </a:rPr>
              <a:t>Doorverwijzen</a:t>
            </a:r>
          </a:p>
        </p:txBody>
      </p:sp>
      <p:pic>
        <p:nvPicPr>
          <p:cNvPr id="57349" name="Afbeelding 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60232" y="4005064"/>
            <a:ext cx="2016125"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Schermafbeelding 2017-05-16 om 20.09.34.png"/>
          <p:cNvPicPr>
            <a:picLocks noChangeAspect="1"/>
          </p:cNvPicPr>
          <p:nvPr/>
        </p:nvPicPr>
        <p:blipFill rotWithShape="1">
          <a:blip r:embed="rId3" cstate="email">
            <a:extLst>
              <a:ext uri="{28A0092B-C50C-407E-A947-70E740481C1C}">
                <a14:useLocalDpi xmlns:a14="http://schemas.microsoft.com/office/drawing/2010/main" val="0"/>
              </a:ext>
            </a:extLst>
          </a:blip>
          <a:srcRect l="12981" t="2498"/>
          <a:stretch/>
        </p:blipFill>
        <p:spPr>
          <a:xfrm>
            <a:off x="611560" y="116632"/>
            <a:ext cx="7992888" cy="5014982"/>
          </a:xfrm>
          <a:prstGeom prst="rect">
            <a:avLst/>
          </a:prstGeom>
        </p:spPr>
      </p:pic>
      <p:pic>
        <p:nvPicPr>
          <p:cNvPr id="7" name="Afbeelding 6" descr="Schermafbeelding 2017-05-16 om 20.12.46.png"/>
          <p:cNvPicPr>
            <a:picLocks noChangeAspect="1"/>
          </p:cNvPicPr>
          <p:nvPr/>
        </p:nvPicPr>
        <p:blipFill rotWithShape="1">
          <a:blip r:embed="rId4" cstate="email">
            <a:extLst>
              <a:ext uri="{28A0092B-C50C-407E-A947-70E740481C1C}">
                <a14:useLocalDpi xmlns:a14="http://schemas.microsoft.com/office/drawing/2010/main" val="0"/>
              </a:ext>
            </a:extLst>
          </a:blip>
          <a:srcRect l="13136" t="10625" r="1974" b="25658"/>
          <a:stretch/>
        </p:blipFill>
        <p:spPr>
          <a:xfrm>
            <a:off x="611560" y="3212976"/>
            <a:ext cx="7992888" cy="3456384"/>
          </a:xfrm>
          <a:prstGeom prst="rect">
            <a:avLst/>
          </a:prstGeom>
        </p:spPr>
      </p:pic>
    </p:spTree>
    <p:extLst>
      <p:ext uri="{BB962C8B-B14F-4D97-AF65-F5344CB8AC3E}">
        <p14:creationId xmlns:p14="http://schemas.microsoft.com/office/powerpoint/2010/main" val="3558293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el 2"/>
          <p:cNvSpPr>
            <a:spLocks noGrp="1"/>
          </p:cNvSpPr>
          <p:nvPr>
            <p:ph type="title"/>
          </p:nvPr>
        </p:nvSpPr>
        <p:spPr/>
        <p:txBody>
          <a:bodyPr/>
          <a:lstStyle/>
          <a:p>
            <a:r>
              <a:rPr lang="nl-NL">
                <a:solidFill>
                  <a:srgbClr val="FFFF00"/>
                </a:solidFill>
                <a:latin typeface="Calibri" charset="0"/>
                <a:ea typeface="MS PGothic" charset="0"/>
                <a:cs typeface="Calibri" charset="0"/>
              </a:rPr>
              <a:t>Bedankt voor uw aandacht!</a:t>
            </a:r>
          </a:p>
        </p:txBody>
      </p:sp>
      <p:pic>
        <p:nvPicPr>
          <p:cNvPr id="61442" name="Afbeelding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916113"/>
            <a:ext cx="3403600" cy="406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861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765175"/>
            <a:ext cx="8229600" cy="1143000"/>
          </a:xfrm>
        </p:spPr>
        <p:txBody>
          <a:bodyPr/>
          <a:lstStyle/>
          <a:p>
            <a:pPr algn="l" eaLnBrk="1" hangingPunct="1"/>
            <a:r>
              <a:rPr lang="nl-NL" sz="4000" b="1">
                <a:solidFill>
                  <a:srgbClr val="FF9966"/>
                </a:solidFill>
                <a:latin typeface="Calibri" charset="0"/>
              </a:rPr>
              <a:t/>
            </a:r>
            <a:br>
              <a:rPr lang="nl-NL" sz="4000" b="1">
                <a:solidFill>
                  <a:srgbClr val="FF9966"/>
                </a:solidFill>
                <a:latin typeface="Calibri" charset="0"/>
              </a:rPr>
            </a:br>
            <a:r>
              <a:rPr lang="nl-NL" sz="4000" b="1">
                <a:solidFill>
                  <a:srgbClr val="FF9966"/>
                </a:solidFill>
                <a:latin typeface="Calibri" charset="0"/>
              </a:rPr>
              <a:t/>
            </a:r>
            <a:br>
              <a:rPr lang="nl-NL" sz="4000" b="1">
                <a:solidFill>
                  <a:srgbClr val="FF9966"/>
                </a:solidFill>
                <a:latin typeface="Calibri" charset="0"/>
              </a:rPr>
            </a:br>
            <a:r>
              <a:rPr lang="nl-NL" sz="4000" b="1">
                <a:solidFill>
                  <a:srgbClr val="FF9966"/>
                </a:solidFill>
                <a:latin typeface="Calibri" charset="0"/>
              </a:rPr>
              <a:t/>
            </a:r>
            <a:br>
              <a:rPr lang="nl-NL" sz="4000" b="1">
                <a:solidFill>
                  <a:srgbClr val="FF9966"/>
                </a:solidFill>
                <a:latin typeface="Calibri" charset="0"/>
              </a:rPr>
            </a:br>
            <a:r>
              <a:rPr lang="nl-NL" sz="4000" b="1">
                <a:solidFill>
                  <a:srgbClr val="FF9966"/>
                </a:solidFill>
                <a:latin typeface="Calibri" charset="0"/>
              </a:rPr>
              <a:t/>
            </a:r>
            <a:br>
              <a:rPr lang="nl-NL" sz="4000" b="1">
                <a:solidFill>
                  <a:srgbClr val="FF9966"/>
                </a:solidFill>
                <a:latin typeface="Calibri" charset="0"/>
              </a:rPr>
            </a:br>
            <a:endParaRPr lang="nl-NL" sz="3600" b="1">
              <a:solidFill>
                <a:srgbClr val="FF9966"/>
              </a:solidFill>
              <a:latin typeface="Calibri" charset="0"/>
            </a:endParaRPr>
          </a:p>
        </p:txBody>
      </p:sp>
      <p:sp>
        <p:nvSpPr>
          <p:cNvPr id="3" name="Rechthoek 2"/>
          <p:cNvSpPr>
            <a:spLocks noChangeArrowheads="1"/>
          </p:cNvSpPr>
          <p:nvPr/>
        </p:nvSpPr>
        <p:spPr bwMode="auto">
          <a:xfrm>
            <a:off x="27195" y="10923"/>
            <a:ext cx="8893175" cy="6875728"/>
          </a:xfrm>
          <a:prstGeom prst="rect">
            <a:avLst/>
          </a:prstGeom>
          <a:solidFill>
            <a:schemeClr val="tx1"/>
          </a:solidFill>
          <a:ln>
            <a:noFill/>
          </a:ln>
        </p:spPr>
        <p:txBody>
          <a:bodyPr>
            <a:spAutoFit/>
          </a:bodyPr>
          <a:lstStyle/>
          <a:p>
            <a:pPr eaLnBrk="1" hangingPunct="1"/>
            <a:r>
              <a:rPr lang="en-GB" sz="2400" dirty="0" smtClean="0">
                <a:solidFill>
                  <a:srgbClr val="FF9966"/>
                </a:solidFill>
                <a:latin typeface="Calibri" charset="0"/>
              </a:rPr>
              <a:t>   Stress </a:t>
            </a:r>
            <a:r>
              <a:rPr lang="en-GB" sz="2400" dirty="0" err="1">
                <a:solidFill>
                  <a:srgbClr val="FF9966"/>
                </a:solidFill>
                <a:latin typeface="Calibri" charset="0"/>
              </a:rPr>
              <a:t>voor</a:t>
            </a:r>
            <a:r>
              <a:rPr lang="en-GB" sz="2400" dirty="0">
                <a:solidFill>
                  <a:srgbClr val="FF9966"/>
                </a:solidFill>
                <a:latin typeface="Calibri" charset="0"/>
              </a:rPr>
              <a:t> </a:t>
            </a:r>
            <a:r>
              <a:rPr lang="en-GB" sz="2400" dirty="0" err="1">
                <a:solidFill>
                  <a:srgbClr val="FF9966"/>
                </a:solidFill>
                <a:latin typeface="Calibri" charset="0"/>
              </a:rPr>
              <a:t>moeder</a:t>
            </a:r>
            <a:r>
              <a:rPr lang="en-GB" sz="2400" dirty="0">
                <a:solidFill>
                  <a:srgbClr val="FF9966"/>
                </a:solidFill>
                <a:latin typeface="Calibri" charset="0"/>
              </a:rPr>
              <a:t> en kind</a:t>
            </a:r>
          </a:p>
          <a:p>
            <a:pPr eaLnBrk="1" hangingPunct="1"/>
            <a:endParaRPr lang="nl-NL" sz="1800" i="1" dirty="0">
              <a:solidFill>
                <a:schemeClr val="bg1"/>
              </a:solidFill>
              <a:latin typeface="Calibri" charset="0"/>
              <a:cs typeface="Calibri" charset="0"/>
            </a:endParaRPr>
          </a:p>
          <a:p>
            <a:pPr eaLnBrk="1" hangingPunct="1">
              <a:lnSpc>
                <a:spcPct val="130000"/>
              </a:lnSpc>
            </a:pPr>
            <a:r>
              <a:rPr lang="nl-NL" sz="2400" i="1" dirty="0" smtClean="0">
                <a:solidFill>
                  <a:schemeClr val="bg1"/>
                </a:solidFill>
                <a:latin typeface="Calibri" charset="0"/>
                <a:cs typeface="Calibri" charset="0"/>
              </a:rPr>
              <a:t>   Prenataal</a:t>
            </a:r>
            <a:endParaRPr lang="nl-NL" sz="2400" i="1" dirty="0">
              <a:solidFill>
                <a:schemeClr val="bg1"/>
              </a:solidFill>
              <a:latin typeface="Calibri" charset="0"/>
              <a:cs typeface="Calibri" charset="0"/>
            </a:endParaRPr>
          </a:p>
          <a:p>
            <a:pPr eaLnBrk="1" hangingPunct="1">
              <a:lnSpc>
                <a:spcPct val="130000"/>
              </a:lnSpc>
            </a:pPr>
            <a:r>
              <a:rPr lang="nl-NL" sz="2400" dirty="0" smtClean="0">
                <a:solidFill>
                  <a:schemeClr val="bg1"/>
                </a:solidFill>
                <a:latin typeface="Calibri" charset="0"/>
                <a:cs typeface="Calibri" charset="0"/>
              </a:rPr>
              <a:t>   HPA</a:t>
            </a:r>
            <a:r>
              <a:rPr lang="nl-NL" sz="2400" dirty="0">
                <a:solidFill>
                  <a:schemeClr val="bg1"/>
                </a:solidFill>
                <a:latin typeface="Calibri" charset="0"/>
                <a:cs typeface="Calibri" charset="0"/>
              </a:rPr>
              <a:t>-as </a:t>
            </a:r>
          </a:p>
          <a:p>
            <a:pPr eaLnBrk="1" hangingPunct="1">
              <a:lnSpc>
                <a:spcPct val="130000"/>
              </a:lnSpc>
            </a:pPr>
            <a:r>
              <a:rPr lang="nl-NL" sz="2400" dirty="0" smtClean="0">
                <a:solidFill>
                  <a:schemeClr val="bg1"/>
                </a:solidFill>
                <a:latin typeface="Calibri" charset="0"/>
              </a:rPr>
              <a:t>   Hypertensie</a:t>
            </a:r>
            <a:r>
              <a:rPr lang="nl-NL" sz="2400" dirty="0">
                <a:solidFill>
                  <a:schemeClr val="bg1"/>
                </a:solidFill>
                <a:latin typeface="Calibri" charset="0"/>
              </a:rPr>
              <a:t>, groeiachterstand </a:t>
            </a:r>
          </a:p>
          <a:p>
            <a:pPr eaLnBrk="1" hangingPunct="1">
              <a:lnSpc>
                <a:spcPct val="130000"/>
              </a:lnSpc>
            </a:pPr>
            <a:r>
              <a:rPr lang="nl-NL" sz="2400" dirty="0" smtClean="0">
                <a:solidFill>
                  <a:schemeClr val="bg1"/>
                </a:solidFill>
                <a:latin typeface="Calibri" charset="0"/>
              </a:rPr>
              <a:t>   Cortisol </a:t>
            </a:r>
            <a:r>
              <a:rPr lang="nl-NL" sz="2400" dirty="0">
                <a:solidFill>
                  <a:schemeClr val="bg1"/>
                </a:solidFill>
                <a:latin typeface="Calibri" charset="0"/>
              </a:rPr>
              <a:t>is teratogeen!</a:t>
            </a:r>
          </a:p>
          <a:p>
            <a:pPr eaLnBrk="1" hangingPunct="1">
              <a:lnSpc>
                <a:spcPct val="130000"/>
              </a:lnSpc>
            </a:pPr>
            <a:endParaRPr lang="nl-NL" sz="2400" dirty="0">
              <a:solidFill>
                <a:schemeClr val="bg1"/>
              </a:solidFill>
              <a:latin typeface="Calibri" charset="0"/>
            </a:endParaRPr>
          </a:p>
          <a:p>
            <a:pPr eaLnBrk="1" hangingPunct="1">
              <a:lnSpc>
                <a:spcPct val="130000"/>
              </a:lnSpc>
            </a:pPr>
            <a:r>
              <a:rPr lang="nl-NL" sz="2400" i="1" dirty="0" smtClean="0">
                <a:solidFill>
                  <a:schemeClr val="bg1"/>
                </a:solidFill>
                <a:latin typeface="Calibri" charset="0"/>
              </a:rPr>
              <a:t>   Nataal</a:t>
            </a:r>
            <a:endParaRPr lang="nl-NL" sz="2400" i="1" dirty="0">
              <a:solidFill>
                <a:schemeClr val="bg1"/>
              </a:solidFill>
              <a:latin typeface="Calibri" charset="0"/>
            </a:endParaRPr>
          </a:p>
          <a:p>
            <a:pPr eaLnBrk="1" hangingPunct="1">
              <a:lnSpc>
                <a:spcPct val="130000"/>
              </a:lnSpc>
            </a:pPr>
            <a:r>
              <a:rPr lang="nl-NL" sz="2400" dirty="0" smtClean="0">
                <a:solidFill>
                  <a:schemeClr val="bg1"/>
                </a:solidFill>
                <a:latin typeface="Calibri" charset="0"/>
              </a:rPr>
              <a:t>   Prematuriteit</a:t>
            </a:r>
            <a:endParaRPr lang="nl-NL" sz="2400" dirty="0">
              <a:solidFill>
                <a:schemeClr val="bg1"/>
              </a:solidFill>
              <a:latin typeface="Calibri" charset="0"/>
            </a:endParaRPr>
          </a:p>
          <a:p>
            <a:pPr eaLnBrk="1" hangingPunct="1">
              <a:lnSpc>
                <a:spcPct val="130000"/>
              </a:lnSpc>
            </a:pPr>
            <a:r>
              <a:rPr lang="nl-NL" sz="2400" dirty="0" smtClean="0">
                <a:solidFill>
                  <a:schemeClr val="bg1"/>
                </a:solidFill>
                <a:latin typeface="Calibri" charset="0"/>
              </a:rPr>
              <a:t>   Medische </a:t>
            </a:r>
            <a:r>
              <a:rPr lang="nl-NL" sz="2400" dirty="0">
                <a:solidFill>
                  <a:schemeClr val="bg1"/>
                </a:solidFill>
                <a:latin typeface="Calibri" charset="0"/>
              </a:rPr>
              <a:t>bevallingen</a:t>
            </a:r>
          </a:p>
          <a:p>
            <a:pPr eaLnBrk="1" hangingPunct="1">
              <a:lnSpc>
                <a:spcPct val="130000"/>
              </a:lnSpc>
            </a:pPr>
            <a:r>
              <a:rPr lang="nl-NL" sz="2400" dirty="0" smtClean="0">
                <a:solidFill>
                  <a:schemeClr val="bg1"/>
                </a:solidFill>
                <a:latin typeface="Calibri" charset="0"/>
              </a:rPr>
              <a:t>   Trauma</a:t>
            </a:r>
            <a:endParaRPr lang="nl-NL" sz="2400" dirty="0">
              <a:solidFill>
                <a:schemeClr val="bg1"/>
              </a:solidFill>
              <a:latin typeface="Calibri" charset="0"/>
            </a:endParaRPr>
          </a:p>
          <a:p>
            <a:pPr eaLnBrk="1" hangingPunct="1"/>
            <a:endParaRPr lang="nl-NL" sz="2000" dirty="0">
              <a:solidFill>
                <a:schemeClr val="bg1"/>
              </a:solidFill>
              <a:latin typeface="Calibri" charset="0"/>
            </a:endParaRPr>
          </a:p>
          <a:p>
            <a:pPr eaLnBrk="1" hangingPunct="1"/>
            <a:endParaRPr lang="nl-NL" sz="1400" dirty="0">
              <a:solidFill>
                <a:srgbClr val="FFFFFF"/>
              </a:solidFill>
              <a:latin typeface="Calibri" charset="0"/>
              <a:cs typeface="Calibri" charset="0"/>
            </a:endParaRPr>
          </a:p>
          <a:p>
            <a:pPr eaLnBrk="1" hangingPunct="1"/>
            <a:endParaRPr lang="nl-NL" sz="1400" dirty="0" smtClean="0">
              <a:solidFill>
                <a:srgbClr val="FFFFFF"/>
              </a:solidFill>
              <a:latin typeface="Calibri" charset="0"/>
              <a:cs typeface="Calibri" charset="0"/>
            </a:endParaRPr>
          </a:p>
          <a:p>
            <a:pPr eaLnBrk="1" hangingPunct="1"/>
            <a:endParaRPr lang="nl-NL" sz="1400" dirty="0">
              <a:solidFill>
                <a:srgbClr val="FFFFFF"/>
              </a:solidFill>
              <a:latin typeface="Calibri" charset="0"/>
              <a:cs typeface="Calibri" charset="0"/>
            </a:endParaRPr>
          </a:p>
          <a:p>
            <a:pPr eaLnBrk="1" hangingPunct="1"/>
            <a:endParaRPr lang="nl-NL" sz="1400" dirty="0">
              <a:solidFill>
                <a:srgbClr val="FFFFFF"/>
              </a:solidFill>
              <a:latin typeface="Calibri" charset="0"/>
              <a:cs typeface="Calibri" charset="0"/>
            </a:endParaRPr>
          </a:p>
          <a:p>
            <a:pPr eaLnBrk="1" hangingPunct="1"/>
            <a:endParaRPr lang="nl-NL" sz="1400" dirty="0">
              <a:solidFill>
                <a:srgbClr val="FFFFFF"/>
              </a:solidFill>
              <a:latin typeface="Calibri" charset="0"/>
              <a:cs typeface="Calibri" charset="0"/>
            </a:endParaRPr>
          </a:p>
          <a:p>
            <a:pPr eaLnBrk="1" hangingPunct="1"/>
            <a:r>
              <a:rPr lang="nl-NL" sz="1400" dirty="0">
                <a:solidFill>
                  <a:srgbClr val="FFFFFF"/>
                </a:solidFill>
                <a:latin typeface="Calibri" charset="0"/>
                <a:cs typeface="Calibri" charset="0"/>
              </a:rPr>
              <a:t>ABCD-studie 2012; </a:t>
            </a:r>
            <a:r>
              <a:rPr lang="en-GB" sz="1400" dirty="0">
                <a:solidFill>
                  <a:schemeClr val="bg1"/>
                </a:solidFill>
                <a:latin typeface="Calibri" charset="0"/>
                <a:cs typeface="Calibri" charset="0"/>
              </a:rPr>
              <a:t>Alder </a:t>
            </a:r>
            <a:r>
              <a:rPr lang="en-GB" sz="1400" dirty="0" err="1">
                <a:solidFill>
                  <a:schemeClr val="bg1"/>
                </a:solidFill>
                <a:latin typeface="Calibri" charset="0"/>
                <a:cs typeface="Calibri" charset="0"/>
              </a:rPr>
              <a:t>et.al</a:t>
            </a:r>
            <a:r>
              <a:rPr lang="en-GB" sz="1400" dirty="0">
                <a:solidFill>
                  <a:schemeClr val="bg1"/>
                </a:solidFill>
                <a:latin typeface="Calibri" charset="0"/>
                <a:cs typeface="Calibri" charset="0"/>
              </a:rPr>
              <a:t> 2007; </a:t>
            </a:r>
            <a:r>
              <a:rPr lang="nl-NL" sz="1400" dirty="0">
                <a:solidFill>
                  <a:srgbClr val="FFFFFF"/>
                </a:solidFill>
                <a:latin typeface="Calibri" charset="0"/>
                <a:cs typeface="Calibri" charset="0"/>
              </a:rPr>
              <a:t>Del </a:t>
            </a:r>
            <a:r>
              <a:rPr lang="nl-NL" sz="1400" dirty="0" err="1">
                <a:solidFill>
                  <a:srgbClr val="FFFFFF"/>
                </a:solidFill>
                <a:latin typeface="Calibri" charset="0"/>
                <a:cs typeface="Calibri" charset="0"/>
              </a:rPr>
              <a:t>Giudice</a:t>
            </a:r>
            <a:r>
              <a:rPr lang="nl-NL" sz="1400" dirty="0">
                <a:solidFill>
                  <a:srgbClr val="FFFFFF"/>
                </a:solidFill>
                <a:latin typeface="Calibri" charset="0"/>
                <a:cs typeface="Calibri" charset="0"/>
              </a:rPr>
              <a:t>, 2012; </a:t>
            </a:r>
            <a:r>
              <a:rPr lang="nl-NL" sz="1400" dirty="0" err="1">
                <a:solidFill>
                  <a:srgbClr val="FFFFFF"/>
                </a:solidFill>
                <a:latin typeface="Calibri" charset="0"/>
                <a:cs typeface="Calibri" charset="0"/>
              </a:rPr>
              <a:t>DiPietro</a:t>
            </a:r>
            <a:r>
              <a:rPr lang="nl-NL" sz="1400" dirty="0">
                <a:solidFill>
                  <a:srgbClr val="FFFFFF"/>
                </a:solidFill>
                <a:latin typeface="Calibri" charset="0"/>
                <a:cs typeface="Calibri" charset="0"/>
              </a:rPr>
              <a:t>, 2012; </a:t>
            </a:r>
            <a:r>
              <a:rPr lang="nl-NL" sz="1400" dirty="0" err="1">
                <a:solidFill>
                  <a:srgbClr val="FFFFFF"/>
                </a:solidFill>
                <a:latin typeface="Calibri" charset="0"/>
                <a:cs typeface="Calibri" charset="0"/>
              </a:rPr>
              <a:t>Generation</a:t>
            </a:r>
            <a:r>
              <a:rPr lang="nl-NL" sz="1400" dirty="0">
                <a:solidFill>
                  <a:srgbClr val="FFFFFF"/>
                </a:solidFill>
                <a:latin typeface="Calibri" charset="0"/>
                <a:cs typeface="Calibri" charset="0"/>
              </a:rPr>
              <a:t>-R, 2012; </a:t>
            </a:r>
            <a:r>
              <a:rPr lang="en-GB" sz="1400" dirty="0" err="1">
                <a:solidFill>
                  <a:schemeClr val="bg1"/>
                </a:solidFill>
                <a:latin typeface="Calibri" charset="0"/>
                <a:cs typeface="Calibri" charset="0"/>
              </a:rPr>
              <a:t>Hofberg</a:t>
            </a:r>
            <a:r>
              <a:rPr lang="en-GB" sz="1400" dirty="0">
                <a:solidFill>
                  <a:schemeClr val="bg1"/>
                </a:solidFill>
                <a:latin typeface="Calibri" charset="0"/>
                <a:cs typeface="Calibri" charset="0"/>
              </a:rPr>
              <a:t> &amp; Ward, 2004; </a:t>
            </a:r>
            <a:r>
              <a:rPr lang="nl-NL" sz="1400" dirty="0">
                <a:solidFill>
                  <a:srgbClr val="FFFFFF"/>
                </a:solidFill>
                <a:latin typeface="Calibri" charset="0"/>
                <a:cs typeface="Calibri" charset="0"/>
              </a:rPr>
              <a:t>NEMESIS-studie, 2011</a:t>
            </a:r>
            <a:endParaRPr lang="en-GB" sz="2000" dirty="0">
              <a:solidFill>
                <a:schemeClr val="bg1"/>
              </a:solidFill>
              <a:latin typeface="Calibri" charset="0"/>
              <a:cs typeface="Calibri" charset="0"/>
            </a:endParaRPr>
          </a:p>
        </p:txBody>
      </p:sp>
      <p:sp>
        <p:nvSpPr>
          <p:cNvPr id="18437" name="Pijl omhoog 1"/>
          <p:cNvSpPr>
            <a:spLocks noChangeArrowheads="1"/>
          </p:cNvSpPr>
          <p:nvPr/>
        </p:nvSpPr>
        <p:spPr bwMode="auto">
          <a:xfrm>
            <a:off x="3851275" y="1052513"/>
            <a:ext cx="485775" cy="977900"/>
          </a:xfrm>
          <a:prstGeom prst="upArrow">
            <a:avLst>
              <a:gd name="adj1" fmla="val 50000"/>
              <a:gd name="adj2" fmla="val 49861"/>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cs typeface="Arial" charset="0"/>
            </a:endParaRPr>
          </a:p>
        </p:txBody>
      </p:sp>
      <p:sp>
        <p:nvSpPr>
          <p:cNvPr id="18438" name="Pijl omhoog 3"/>
          <p:cNvSpPr>
            <a:spLocks noChangeArrowheads="1"/>
          </p:cNvSpPr>
          <p:nvPr/>
        </p:nvSpPr>
        <p:spPr bwMode="auto">
          <a:xfrm>
            <a:off x="3635375" y="2565400"/>
            <a:ext cx="485775" cy="977900"/>
          </a:xfrm>
          <a:prstGeom prst="upArrow">
            <a:avLst>
              <a:gd name="adj1" fmla="val 50000"/>
              <a:gd name="adj2" fmla="val 49861"/>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cs typeface="Arial" charset="0"/>
            </a:endParaRPr>
          </a:p>
        </p:txBody>
      </p:sp>
      <p:sp>
        <p:nvSpPr>
          <p:cNvPr id="18439" name="Pijl omhoog 4"/>
          <p:cNvSpPr>
            <a:spLocks noChangeArrowheads="1"/>
          </p:cNvSpPr>
          <p:nvPr/>
        </p:nvSpPr>
        <p:spPr bwMode="auto">
          <a:xfrm>
            <a:off x="-973138" y="2060575"/>
            <a:ext cx="485775" cy="977900"/>
          </a:xfrm>
          <a:prstGeom prst="upArrow">
            <a:avLst>
              <a:gd name="adj1" fmla="val 50000"/>
              <a:gd name="adj2" fmla="val 49861"/>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342900" indent="-342900" eaLnBrk="1" hangingPunct="1">
              <a:spcBef>
                <a:spcPct val="20000"/>
              </a:spcBef>
              <a:buFontTx/>
              <a:buChar char="•"/>
            </a:pPr>
            <a:endParaRPr lang="nl-NL">
              <a:cs typeface="Arial" charset="0"/>
            </a:endParaRPr>
          </a:p>
        </p:txBody>
      </p:sp>
      <p:pic>
        <p:nvPicPr>
          <p:cNvPr id="12" name="Picture 3" descr="Anatomy of a pregnant woman"/>
          <p:cNvPicPr>
            <a:picLocks noChangeAspect="1" noChangeArrowheads="1"/>
          </p:cNvPicPr>
          <p:nvPr/>
        </p:nvPicPr>
        <p:blipFill>
          <a:blip r:embed="rId3">
            <a:extLst>
              <a:ext uri="{28A0092B-C50C-407E-A947-70E740481C1C}">
                <a14:useLocalDpi xmlns:a14="http://schemas.microsoft.com/office/drawing/2010/main" val="0"/>
              </a:ext>
            </a:extLst>
          </a:blip>
          <a:srcRect l="10960" r="8232" b="4770"/>
          <a:stretch>
            <a:fillRect/>
          </a:stretch>
        </p:blipFill>
        <p:spPr bwMode="auto">
          <a:xfrm>
            <a:off x="4067944" y="0"/>
            <a:ext cx="5219700" cy="684212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357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kstvak 3"/>
          <p:cNvSpPr txBox="1">
            <a:spLocks noChangeArrowheads="1"/>
          </p:cNvSpPr>
          <p:nvPr/>
        </p:nvSpPr>
        <p:spPr bwMode="auto">
          <a:xfrm>
            <a:off x="0" y="0"/>
            <a:ext cx="4643438" cy="691197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endParaRPr lang="nl-NL"/>
          </a:p>
        </p:txBody>
      </p:sp>
      <p:pic>
        <p:nvPicPr>
          <p:cNvPr id="20482" name="Picture 3" descr="Anatomy of a pregnant woman"/>
          <p:cNvPicPr>
            <a:picLocks noChangeAspect="1" noChangeArrowheads="1"/>
          </p:cNvPicPr>
          <p:nvPr/>
        </p:nvPicPr>
        <p:blipFill>
          <a:blip r:embed="rId3">
            <a:extLst>
              <a:ext uri="{28A0092B-C50C-407E-A947-70E740481C1C}">
                <a14:useLocalDpi xmlns:a14="http://schemas.microsoft.com/office/drawing/2010/main" val="0"/>
              </a:ext>
            </a:extLst>
          </a:blip>
          <a:srcRect l="10960" r="8232" b="4770"/>
          <a:stretch>
            <a:fillRect/>
          </a:stretch>
        </p:blipFill>
        <p:spPr bwMode="auto">
          <a:xfrm>
            <a:off x="3995738" y="0"/>
            <a:ext cx="5148262" cy="695801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Rechthoek 5"/>
          <p:cNvSpPr>
            <a:spLocks noChangeArrowheads="1"/>
          </p:cNvSpPr>
          <p:nvPr/>
        </p:nvSpPr>
        <p:spPr bwMode="auto">
          <a:xfrm>
            <a:off x="250825" y="260350"/>
            <a:ext cx="4572000" cy="697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GB" sz="2400" dirty="0">
                <a:solidFill>
                  <a:srgbClr val="FF9966"/>
                </a:solidFill>
                <a:latin typeface="Calibri" charset="0"/>
                <a:cs typeface="Calibri" charset="0"/>
              </a:rPr>
              <a:t>Stress </a:t>
            </a:r>
            <a:r>
              <a:rPr lang="en-GB" sz="2400" dirty="0" err="1">
                <a:solidFill>
                  <a:srgbClr val="FF9966"/>
                </a:solidFill>
                <a:latin typeface="Calibri" charset="0"/>
                <a:cs typeface="Calibri" charset="0"/>
              </a:rPr>
              <a:t>voor</a:t>
            </a:r>
            <a:r>
              <a:rPr lang="en-GB" sz="2400" dirty="0">
                <a:solidFill>
                  <a:srgbClr val="FF9966"/>
                </a:solidFill>
                <a:latin typeface="Calibri" charset="0"/>
                <a:cs typeface="Calibri" charset="0"/>
              </a:rPr>
              <a:t> </a:t>
            </a:r>
            <a:r>
              <a:rPr lang="en-GB" sz="2400" dirty="0" err="1">
                <a:solidFill>
                  <a:srgbClr val="FF9966"/>
                </a:solidFill>
                <a:latin typeface="Calibri" charset="0"/>
                <a:cs typeface="Calibri" charset="0"/>
              </a:rPr>
              <a:t>moeder</a:t>
            </a:r>
            <a:r>
              <a:rPr lang="en-GB" sz="2400" dirty="0">
                <a:solidFill>
                  <a:srgbClr val="FF9966"/>
                </a:solidFill>
                <a:latin typeface="Calibri" charset="0"/>
                <a:cs typeface="Calibri" charset="0"/>
              </a:rPr>
              <a:t> en kind</a:t>
            </a:r>
          </a:p>
          <a:p>
            <a:pPr eaLnBrk="1" hangingPunct="1">
              <a:lnSpc>
                <a:spcPct val="130000"/>
              </a:lnSpc>
            </a:pPr>
            <a:endParaRPr lang="nl-NL" sz="2400" i="1" dirty="0">
              <a:solidFill>
                <a:schemeClr val="bg1"/>
              </a:solidFill>
              <a:latin typeface="Calibri" charset="0"/>
            </a:endParaRPr>
          </a:p>
          <a:p>
            <a:pPr eaLnBrk="1" hangingPunct="1">
              <a:lnSpc>
                <a:spcPct val="130000"/>
              </a:lnSpc>
            </a:pPr>
            <a:r>
              <a:rPr lang="nl-NL" sz="2400" i="1" dirty="0">
                <a:solidFill>
                  <a:schemeClr val="bg1"/>
                </a:solidFill>
                <a:latin typeface="Calibri" charset="0"/>
              </a:rPr>
              <a:t>Postnataal</a:t>
            </a:r>
          </a:p>
          <a:p>
            <a:pPr eaLnBrk="1" hangingPunct="1">
              <a:lnSpc>
                <a:spcPct val="130000"/>
              </a:lnSpc>
            </a:pPr>
            <a:r>
              <a:rPr lang="en-GB" sz="2400" dirty="0" err="1">
                <a:solidFill>
                  <a:schemeClr val="bg1"/>
                </a:solidFill>
                <a:latin typeface="Calibri" charset="0"/>
              </a:rPr>
              <a:t>Mentale</a:t>
            </a:r>
            <a:r>
              <a:rPr lang="en-GB" sz="2400" dirty="0">
                <a:solidFill>
                  <a:schemeClr val="bg1"/>
                </a:solidFill>
                <a:latin typeface="Calibri" charset="0"/>
              </a:rPr>
              <a:t> en </a:t>
            </a:r>
            <a:r>
              <a:rPr lang="en-GB" sz="2400" dirty="0" err="1">
                <a:solidFill>
                  <a:schemeClr val="bg1"/>
                </a:solidFill>
                <a:latin typeface="Calibri" charset="0"/>
              </a:rPr>
              <a:t>emotionele</a:t>
            </a:r>
            <a:r>
              <a:rPr lang="en-GB" sz="2400" dirty="0">
                <a:solidFill>
                  <a:schemeClr val="bg1"/>
                </a:solidFill>
                <a:latin typeface="Calibri" charset="0"/>
              </a:rPr>
              <a:t> </a:t>
            </a:r>
            <a:r>
              <a:rPr lang="en-GB" sz="2400" dirty="0" err="1">
                <a:solidFill>
                  <a:schemeClr val="bg1"/>
                </a:solidFill>
                <a:latin typeface="Calibri" charset="0"/>
              </a:rPr>
              <a:t>problemen</a:t>
            </a:r>
            <a:endParaRPr lang="nl-NL" sz="2400" dirty="0">
              <a:solidFill>
                <a:schemeClr val="bg1"/>
              </a:solidFill>
              <a:latin typeface="Calibri" charset="0"/>
            </a:endParaRPr>
          </a:p>
          <a:p>
            <a:pPr eaLnBrk="1" hangingPunct="1">
              <a:lnSpc>
                <a:spcPct val="130000"/>
              </a:lnSpc>
            </a:pPr>
            <a:r>
              <a:rPr lang="en-GB" sz="2400" dirty="0">
                <a:solidFill>
                  <a:schemeClr val="bg1"/>
                </a:solidFill>
                <a:latin typeface="Calibri" charset="0"/>
              </a:rPr>
              <a:t>PTSS</a:t>
            </a:r>
          </a:p>
          <a:p>
            <a:pPr eaLnBrk="1" hangingPunct="1">
              <a:lnSpc>
                <a:spcPct val="130000"/>
              </a:lnSpc>
            </a:pPr>
            <a:r>
              <a:rPr lang="en-GB" sz="2400" dirty="0" err="1">
                <a:solidFill>
                  <a:schemeClr val="bg1"/>
                </a:solidFill>
                <a:latin typeface="Calibri" charset="0"/>
              </a:rPr>
              <a:t>Slechte</a:t>
            </a:r>
            <a:r>
              <a:rPr lang="en-GB" sz="2400" dirty="0">
                <a:solidFill>
                  <a:schemeClr val="bg1"/>
                </a:solidFill>
                <a:latin typeface="Calibri" charset="0"/>
              </a:rPr>
              <a:t> </a:t>
            </a:r>
            <a:r>
              <a:rPr lang="en-GB" sz="2400" dirty="0" err="1">
                <a:solidFill>
                  <a:schemeClr val="bg1"/>
                </a:solidFill>
                <a:latin typeface="Calibri" charset="0"/>
              </a:rPr>
              <a:t>hechting</a:t>
            </a:r>
            <a:endParaRPr lang="en-GB" sz="2400" dirty="0">
              <a:solidFill>
                <a:schemeClr val="bg1"/>
              </a:solidFill>
              <a:latin typeface="Calibri" charset="0"/>
            </a:endParaRPr>
          </a:p>
          <a:p>
            <a:pPr eaLnBrk="1" hangingPunct="1">
              <a:lnSpc>
                <a:spcPct val="130000"/>
              </a:lnSpc>
            </a:pPr>
            <a:r>
              <a:rPr lang="en-GB" sz="2400" dirty="0">
                <a:solidFill>
                  <a:schemeClr val="bg1"/>
                </a:solidFill>
                <a:latin typeface="Calibri" charset="0"/>
              </a:rPr>
              <a:t>                                                 </a:t>
            </a:r>
          </a:p>
          <a:p>
            <a:pPr eaLnBrk="1" hangingPunct="1">
              <a:lnSpc>
                <a:spcPct val="130000"/>
              </a:lnSpc>
            </a:pPr>
            <a:r>
              <a:rPr lang="en-GB" sz="2400" i="1" dirty="0" err="1">
                <a:solidFill>
                  <a:schemeClr val="bg1"/>
                </a:solidFill>
                <a:latin typeface="Calibri" charset="0"/>
              </a:rPr>
              <a:t>Vermijding</a:t>
            </a:r>
            <a:endParaRPr lang="en-GB" sz="2400" i="1" dirty="0">
              <a:solidFill>
                <a:schemeClr val="bg1"/>
              </a:solidFill>
              <a:latin typeface="Calibri" charset="0"/>
            </a:endParaRPr>
          </a:p>
          <a:p>
            <a:pPr eaLnBrk="1" hangingPunct="1">
              <a:lnSpc>
                <a:spcPct val="130000"/>
              </a:lnSpc>
            </a:pPr>
            <a:r>
              <a:rPr lang="en-GB" sz="2400" dirty="0" err="1">
                <a:solidFill>
                  <a:schemeClr val="bg1"/>
                </a:solidFill>
                <a:latin typeface="Calibri" charset="0"/>
              </a:rPr>
              <a:t>Zwangerschap</a:t>
            </a:r>
            <a:endParaRPr lang="en-GB" sz="2400" dirty="0">
              <a:solidFill>
                <a:schemeClr val="bg1"/>
              </a:solidFill>
              <a:latin typeface="Calibri" charset="0"/>
            </a:endParaRPr>
          </a:p>
          <a:p>
            <a:pPr eaLnBrk="1" hangingPunct="1">
              <a:lnSpc>
                <a:spcPct val="130000"/>
              </a:lnSpc>
            </a:pPr>
            <a:r>
              <a:rPr lang="en-GB" sz="2400" dirty="0" err="1">
                <a:solidFill>
                  <a:schemeClr val="bg1"/>
                </a:solidFill>
                <a:latin typeface="Calibri" charset="0"/>
              </a:rPr>
              <a:t>Spontane</a:t>
            </a:r>
            <a:r>
              <a:rPr lang="en-GB" sz="2400" dirty="0">
                <a:solidFill>
                  <a:schemeClr val="bg1"/>
                </a:solidFill>
                <a:latin typeface="Calibri" charset="0"/>
              </a:rPr>
              <a:t> </a:t>
            </a:r>
            <a:r>
              <a:rPr lang="en-GB" sz="2400" dirty="0" err="1">
                <a:solidFill>
                  <a:schemeClr val="bg1"/>
                </a:solidFill>
                <a:latin typeface="Calibri" charset="0"/>
              </a:rPr>
              <a:t>bevalling</a:t>
            </a:r>
            <a:r>
              <a:rPr lang="en-GB" sz="2400" dirty="0">
                <a:solidFill>
                  <a:schemeClr val="bg1"/>
                </a:solidFill>
                <a:latin typeface="Calibri" charset="0"/>
              </a:rPr>
              <a:t> </a:t>
            </a:r>
          </a:p>
          <a:p>
            <a:pPr eaLnBrk="1" hangingPunct="1">
              <a:lnSpc>
                <a:spcPct val="130000"/>
              </a:lnSpc>
            </a:pPr>
            <a:r>
              <a:rPr lang="en-GB" sz="2400" dirty="0">
                <a:solidFill>
                  <a:schemeClr val="bg1"/>
                </a:solidFill>
                <a:latin typeface="Calibri" charset="0"/>
              </a:rPr>
              <a:t>BV en contact met de baby</a:t>
            </a:r>
          </a:p>
          <a:p>
            <a:pPr eaLnBrk="1" hangingPunct="1">
              <a:lnSpc>
                <a:spcPct val="130000"/>
              </a:lnSpc>
            </a:pPr>
            <a:r>
              <a:rPr lang="en-GB" sz="2400" dirty="0" err="1">
                <a:solidFill>
                  <a:schemeClr val="bg1"/>
                </a:solidFill>
                <a:latin typeface="Calibri" charset="0"/>
              </a:rPr>
              <a:t>Sociale</a:t>
            </a:r>
            <a:r>
              <a:rPr lang="en-GB" sz="2400" dirty="0">
                <a:solidFill>
                  <a:schemeClr val="bg1"/>
                </a:solidFill>
                <a:latin typeface="Calibri" charset="0"/>
              </a:rPr>
              <a:t> </a:t>
            </a:r>
            <a:r>
              <a:rPr lang="en-GB" sz="2400" dirty="0" err="1">
                <a:solidFill>
                  <a:schemeClr val="bg1"/>
                </a:solidFill>
                <a:latin typeface="Calibri" charset="0"/>
              </a:rPr>
              <a:t>contacten</a:t>
            </a:r>
            <a:endParaRPr lang="en-GB" sz="2400" dirty="0">
              <a:solidFill>
                <a:schemeClr val="bg1"/>
              </a:solidFill>
              <a:latin typeface="Calibri" charset="0"/>
            </a:endParaRPr>
          </a:p>
          <a:p>
            <a:pPr eaLnBrk="1" hangingPunct="1">
              <a:lnSpc>
                <a:spcPct val="150000"/>
              </a:lnSpc>
            </a:pPr>
            <a:r>
              <a:rPr lang="en-GB" dirty="0"/>
              <a:t>kind</a:t>
            </a:r>
            <a:endParaRPr lang="nl-NL" dirty="0"/>
          </a:p>
          <a:p>
            <a:r>
              <a:rPr lang="en-US" dirty="0"/>
              <a:t> </a:t>
            </a:r>
            <a:endParaRPr lang="nl-NL" dirty="0"/>
          </a:p>
        </p:txBody>
      </p:sp>
      <p:sp>
        <p:nvSpPr>
          <p:cNvPr id="20484" name="Rechthoek 6"/>
          <p:cNvSpPr>
            <a:spLocks noChangeArrowheads="1"/>
          </p:cNvSpPr>
          <p:nvPr/>
        </p:nvSpPr>
        <p:spPr bwMode="auto">
          <a:xfrm>
            <a:off x="196850" y="6237288"/>
            <a:ext cx="89630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nl-NL" sz="1400">
                <a:solidFill>
                  <a:srgbClr val="FFFFFF"/>
                </a:solidFill>
                <a:latin typeface="Calibri" charset="0"/>
                <a:cs typeface="Calibri" charset="0"/>
              </a:rPr>
              <a:t>ABCD-studie 2012; </a:t>
            </a:r>
            <a:r>
              <a:rPr lang="en-GB" sz="1400">
                <a:solidFill>
                  <a:schemeClr val="bg1"/>
                </a:solidFill>
                <a:latin typeface="Calibri" charset="0"/>
                <a:cs typeface="Calibri" charset="0"/>
              </a:rPr>
              <a:t>Alder et.al 2007; </a:t>
            </a:r>
            <a:r>
              <a:rPr lang="nl-NL" sz="1400">
                <a:solidFill>
                  <a:srgbClr val="FFFFFF"/>
                </a:solidFill>
                <a:latin typeface="Calibri" charset="0"/>
                <a:cs typeface="Calibri" charset="0"/>
              </a:rPr>
              <a:t>Del Giudice, 2012; DiPietro, 2012; Generation-R, 2012; </a:t>
            </a:r>
            <a:r>
              <a:rPr lang="en-GB" sz="1400">
                <a:solidFill>
                  <a:schemeClr val="bg1"/>
                </a:solidFill>
                <a:latin typeface="Calibri" charset="0"/>
                <a:cs typeface="Calibri" charset="0"/>
              </a:rPr>
              <a:t>Hofberg &amp; Ward, 2004; </a:t>
            </a:r>
            <a:r>
              <a:rPr lang="nl-NL" sz="1400">
                <a:solidFill>
                  <a:srgbClr val="FFFFFF"/>
                </a:solidFill>
                <a:latin typeface="Calibri" charset="0"/>
                <a:cs typeface="Calibri" charset="0"/>
              </a:rPr>
              <a:t>NEMESIS-studie, 2011</a:t>
            </a:r>
            <a:endParaRPr lang="en-GB" sz="1400">
              <a:solidFill>
                <a:schemeClr val="bg1"/>
              </a:solidFill>
              <a:latin typeface="Calibri" charset="0"/>
              <a:cs typeface="Calibri" charset="0"/>
            </a:endParaRPr>
          </a:p>
        </p:txBody>
      </p:sp>
    </p:spTree>
    <p:extLst>
      <p:ext uri="{BB962C8B-B14F-4D97-AF65-F5344CB8AC3E}">
        <p14:creationId xmlns:p14="http://schemas.microsoft.com/office/powerpoint/2010/main" val="115726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nl-NL" sz="2800">
                <a:latin typeface="Arial" charset="0"/>
              </a:rPr>
              <a:t>Cave:</a:t>
            </a:r>
          </a:p>
        </p:txBody>
      </p:sp>
      <p:sp>
        <p:nvSpPr>
          <p:cNvPr id="22530" name="Rectangle 3"/>
          <p:cNvSpPr>
            <a:spLocks noGrp="1" noChangeArrowheads="1"/>
          </p:cNvSpPr>
          <p:nvPr>
            <p:ph type="body" idx="1"/>
          </p:nvPr>
        </p:nvSpPr>
        <p:spPr/>
        <p:txBody>
          <a:bodyPr/>
          <a:lstStyle/>
          <a:p>
            <a:pPr>
              <a:buFontTx/>
              <a:buNone/>
            </a:pPr>
            <a:endParaRPr lang="nl-NL" sz="2400" b="1">
              <a:latin typeface="Calibri" charset="0"/>
            </a:endParaRPr>
          </a:p>
        </p:txBody>
      </p:sp>
      <p:pic>
        <p:nvPicPr>
          <p:cNvPr id="22531" name="Picture 4" descr="f_25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a:spLocks noChangeArrowheads="1"/>
          </p:cNvSpPr>
          <p:nvPr/>
        </p:nvSpPr>
        <p:spPr bwMode="auto">
          <a:xfrm>
            <a:off x="395288" y="-1323975"/>
            <a:ext cx="8424862" cy="943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ts val="675"/>
              </a:spcBef>
            </a:pPr>
            <a:endParaRPr lang="nl-NL" sz="2400">
              <a:solidFill>
                <a:schemeClr val="bg1"/>
              </a:solidFill>
              <a:latin typeface="Calibri" charset="0"/>
            </a:endParaRPr>
          </a:p>
          <a:p>
            <a:pPr>
              <a:spcBef>
                <a:spcPts val="675"/>
              </a:spcBef>
            </a:pPr>
            <a:endParaRPr lang="nl-NL" sz="2400">
              <a:solidFill>
                <a:schemeClr val="bg1"/>
              </a:solidFill>
              <a:latin typeface="Calibri" charset="0"/>
            </a:endParaRPr>
          </a:p>
          <a:p>
            <a:pPr>
              <a:spcBef>
                <a:spcPts val="675"/>
              </a:spcBef>
            </a:pPr>
            <a:endParaRPr lang="nl-NL" sz="2400">
              <a:solidFill>
                <a:schemeClr val="bg1"/>
              </a:solidFill>
              <a:latin typeface="Calibri" charset="0"/>
            </a:endParaRPr>
          </a:p>
          <a:p>
            <a:pPr>
              <a:lnSpc>
                <a:spcPct val="130000"/>
              </a:lnSpc>
              <a:spcBef>
                <a:spcPts val="675"/>
              </a:spcBef>
            </a:pPr>
            <a:endParaRPr lang="nl-NL" sz="2000" i="1">
              <a:solidFill>
                <a:schemeClr val="bg1"/>
              </a:solidFill>
              <a:latin typeface="Calibri" charset="0"/>
            </a:endParaRPr>
          </a:p>
          <a:p>
            <a:pPr>
              <a:lnSpc>
                <a:spcPct val="130000"/>
              </a:lnSpc>
              <a:spcBef>
                <a:spcPts val="675"/>
              </a:spcBef>
            </a:pPr>
            <a:endParaRPr lang="nl-NL" sz="2400" i="1">
              <a:solidFill>
                <a:schemeClr val="bg1"/>
              </a:solidFill>
              <a:latin typeface="Calibri" charset="0"/>
            </a:endParaRPr>
          </a:p>
          <a:p>
            <a:pPr>
              <a:lnSpc>
                <a:spcPct val="130000"/>
              </a:lnSpc>
              <a:spcBef>
                <a:spcPts val="675"/>
              </a:spcBef>
            </a:pPr>
            <a:r>
              <a:rPr lang="nl-NL" sz="2400" i="1">
                <a:solidFill>
                  <a:schemeClr val="bg1"/>
                </a:solidFill>
                <a:latin typeface="Calibri" charset="0"/>
              </a:rPr>
              <a:t>Buiten zwangerschap</a:t>
            </a:r>
          </a:p>
          <a:p>
            <a:pPr>
              <a:lnSpc>
                <a:spcPct val="130000"/>
              </a:lnSpc>
              <a:spcBef>
                <a:spcPts val="675"/>
              </a:spcBef>
            </a:pPr>
            <a:endParaRPr lang="nl-NL" sz="2400">
              <a:solidFill>
                <a:schemeClr val="bg1"/>
              </a:solidFill>
              <a:latin typeface="Calibri" charset="0"/>
            </a:endParaRPr>
          </a:p>
          <a:p>
            <a:pPr>
              <a:lnSpc>
                <a:spcPct val="130000"/>
              </a:lnSpc>
              <a:spcBef>
                <a:spcPts val="675"/>
              </a:spcBef>
            </a:pPr>
            <a:r>
              <a:rPr lang="nl-NL" sz="2400">
                <a:solidFill>
                  <a:schemeClr val="bg1"/>
                </a:solidFill>
                <a:latin typeface="Calibri" charset="0"/>
              </a:rPr>
              <a:t>Stemmingsstoornissen 26 %</a:t>
            </a:r>
          </a:p>
          <a:p>
            <a:pPr>
              <a:lnSpc>
                <a:spcPct val="130000"/>
              </a:lnSpc>
              <a:spcBef>
                <a:spcPts val="675"/>
              </a:spcBef>
            </a:pPr>
            <a:r>
              <a:rPr lang="nl-NL" sz="2400">
                <a:solidFill>
                  <a:schemeClr val="bg1"/>
                </a:solidFill>
                <a:latin typeface="Calibri" charset="0"/>
              </a:rPr>
              <a:t>Angststoornissen 23%</a:t>
            </a:r>
          </a:p>
          <a:p>
            <a:pPr>
              <a:lnSpc>
                <a:spcPct val="130000"/>
              </a:lnSpc>
              <a:spcBef>
                <a:spcPts val="675"/>
              </a:spcBef>
            </a:pPr>
            <a:r>
              <a:rPr lang="nl-NL" sz="2400">
                <a:solidFill>
                  <a:schemeClr val="bg1"/>
                </a:solidFill>
                <a:latin typeface="Calibri" charset="0"/>
              </a:rPr>
              <a:t>2 keer meer vrouwen dan mannen</a:t>
            </a:r>
          </a:p>
          <a:p>
            <a:pPr>
              <a:lnSpc>
                <a:spcPct val="130000"/>
              </a:lnSpc>
              <a:spcBef>
                <a:spcPts val="675"/>
              </a:spcBef>
            </a:pPr>
            <a:r>
              <a:rPr lang="nl-NL" sz="2400">
                <a:solidFill>
                  <a:schemeClr val="bg1"/>
                </a:solidFill>
                <a:latin typeface="Calibri" charset="0"/>
              </a:rPr>
              <a:t>50% van alle vrouwen maakt angst of depressie mee</a:t>
            </a:r>
            <a:endParaRPr lang="nl-NL" sz="1400">
              <a:solidFill>
                <a:schemeClr val="bg1"/>
              </a:solidFill>
              <a:latin typeface="Calibri" charset="0"/>
            </a:endParaRPr>
          </a:p>
          <a:p>
            <a:pPr>
              <a:spcBef>
                <a:spcPts val="675"/>
              </a:spcBef>
            </a:pPr>
            <a:endParaRPr lang="nl-NL" sz="1400">
              <a:solidFill>
                <a:schemeClr val="bg1"/>
              </a:solidFill>
              <a:latin typeface="Calibri" charset="0"/>
            </a:endParaRPr>
          </a:p>
          <a:p>
            <a:pPr>
              <a:spcBef>
                <a:spcPts val="675"/>
              </a:spcBef>
            </a:pPr>
            <a:endParaRPr lang="nl-NL" sz="1400">
              <a:solidFill>
                <a:schemeClr val="bg1"/>
              </a:solidFill>
              <a:latin typeface="Calibri" charset="0"/>
            </a:endParaRPr>
          </a:p>
          <a:p>
            <a:pPr>
              <a:spcBef>
                <a:spcPts val="675"/>
              </a:spcBef>
            </a:pPr>
            <a:endParaRPr lang="nl-NL" sz="1400">
              <a:solidFill>
                <a:schemeClr val="bg1"/>
              </a:solidFill>
              <a:latin typeface="Calibri" charset="0"/>
            </a:endParaRPr>
          </a:p>
          <a:p>
            <a:pPr>
              <a:spcBef>
                <a:spcPts val="675"/>
              </a:spcBef>
            </a:pPr>
            <a:endParaRPr lang="nl-NL" sz="1400">
              <a:solidFill>
                <a:schemeClr val="bg1"/>
              </a:solidFill>
              <a:latin typeface="Calibri" charset="0"/>
            </a:endParaRPr>
          </a:p>
          <a:p>
            <a:pPr>
              <a:spcBef>
                <a:spcPts val="675"/>
              </a:spcBef>
            </a:pPr>
            <a:r>
              <a:rPr lang="nl-NL" sz="1400">
                <a:solidFill>
                  <a:schemeClr val="bg1"/>
                </a:solidFill>
                <a:latin typeface="Calibri" charset="0"/>
              </a:rPr>
              <a:t>NEMESIS-studie; 2012, TRIMBOS instituut, 2016</a:t>
            </a:r>
            <a:endParaRPr lang="nl-NL" sz="1400">
              <a:solidFill>
                <a:srgbClr val="FFFF00"/>
              </a:solidFill>
              <a:latin typeface="Calibri" charset="0"/>
            </a:endParaRPr>
          </a:p>
          <a:p>
            <a:pPr>
              <a:spcBef>
                <a:spcPts val="675"/>
              </a:spcBef>
            </a:pPr>
            <a:endParaRPr lang="nl-NL" sz="2400">
              <a:solidFill>
                <a:srgbClr val="FFFF00"/>
              </a:solidFill>
              <a:latin typeface="Calibri" charset="0"/>
            </a:endParaRPr>
          </a:p>
          <a:p>
            <a:pPr>
              <a:spcBef>
                <a:spcPts val="675"/>
              </a:spcBef>
            </a:pPr>
            <a:endParaRPr lang="nl-NL" sz="2000" b="1">
              <a:solidFill>
                <a:schemeClr val="bg1"/>
              </a:solidFill>
              <a:latin typeface="Calibri" charset="0"/>
            </a:endParaRPr>
          </a:p>
          <a:p>
            <a:pPr>
              <a:spcBef>
                <a:spcPts val="675"/>
              </a:spcBef>
            </a:pPr>
            <a:endParaRPr lang="nl-NL">
              <a:solidFill>
                <a:schemeClr val="bg1"/>
              </a:solidFill>
              <a:latin typeface="Calibri" charset="0"/>
            </a:endParaRPr>
          </a:p>
          <a:p>
            <a:pPr>
              <a:spcBef>
                <a:spcPts val="675"/>
              </a:spcBef>
            </a:pPr>
            <a:endParaRPr lang="nl-NL" sz="1800">
              <a:solidFill>
                <a:schemeClr val="bg1"/>
              </a:solidFill>
              <a:latin typeface="Calibri" charset="0"/>
            </a:endParaRPr>
          </a:p>
        </p:txBody>
      </p:sp>
    </p:spTree>
    <p:extLst>
      <p:ext uri="{BB962C8B-B14F-4D97-AF65-F5344CB8AC3E}">
        <p14:creationId xmlns:p14="http://schemas.microsoft.com/office/powerpoint/2010/main" val="1301565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
                                            <p:txEl>
                                              <p:pRg st="9" end="9"/>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ctrTitle"/>
          </p:nvPr>
        </p:nvSpPr>
        <p:spPr/>
        <p:txBody>
          <a:bodyPr/>
          <a:lstStyle/>
          <a:p>
            <a:endParaRPr lang="nl-NL">
              <a:latin typeface="Arial" charset="0"/>
            </a:endParaRPr>
          </a:p>
        </p:txBody>
      </p:sp>
      <p:sp>
        <p:nvSpPr>
          <p:cNvPr id="24578" name="Subtitel 2"/>
          <p:cNvSpPr>
            <a:spLocks noGrp="1"/>
          </p:cNvSpPr>
          <p:nvPr>
            <p:ph type="subTitle" idx="1"/>
          </p:nvPr>
        </p:nvSpPr>
        <p:spPr/>
        <p:txBody>
          <a:bodyPr/>
          <a:lstStyle/>
          <a:p>
            <a:endParaRPr lang="nl-NL">
              <a:latin typeface="Arial" charset="0"/>
            </a:endParaRPr>
          </a:p>
        </p:txBody>
      </p:sp>
      <p:pic>
        <p:nvPicPr>
          <p:cNvPr id="24579" name="Picture 4" descr="f_25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Rechthoek 4"/>
          <p:cNvSpPr>
            <a:spLocks noChangeArrowheads="1"/>
          </p:cNvSpPr>
          <p:nvPr/>
        </p:nvSpPr>
        <p:spPr bwMode="auto">
          <a:xfrm>
            <a:off x="468313" y="549275"/>
            <a:ext cx="8496300" cy="660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20000"/>
              </a:lnSpc>
              <a:spcBef>
                <a:spcPts val="675"/>
              </a:spcBef>
            </a:pPr>
            <a:r>
              <a:rPr lang="nl-NL" sz="2400" i="1">
                <a:solidFill>
                  <a:schemeClr val="bg1"/>
                </a:solidFill>
                <a:latin typeface="Calibri" charset="0"/>
              </a:rPr>
              <a:t>In zwangerschap</a:t>
            </a:r>
          </a:p>
          <a:p>
            <a:pPr>
              <a:lnSpc>
                <a:spcPct val="120000"/>
              </a:lnSpc>
              <a:spcBef>
                <a:spcPts val="675"/>
              </a:spcBef>
            </a:pPr>
            <a:r>
              <a:rPr lang="nl-NL" sz="2400">
                <a:solidFill>
                  <a:schemeClr val="bg1"/>
                </a:solidFill>
                <a:latin typeface="Calibri" charset="0"/>
              </a:rPr>
              <a:t>Depressie 10 -15%</a:t>
            </a:r>
          </a:p>
          <a:p>
            <a:pPr>
              <a:lnSpc>
                <a:spcPct val="130000"/>
              </a:lnSpc>
              <a:spcBef>
                <a:spcPts val="675"/>
              </a:spcBef>
            </a:pPr>
            <a:r>
              <a:rPr lang="nl-NL" sz="2400">
                <a:solidFill>
                  <a:schemeClr val="bg1"/>
                </a:solidFill>
                <a:latin typeface="Calibri" charset="0"/>
              </a:rPr>
              <a:t>Angst voor de bevalling Westerse landen 20%</a:t>
            </a:r>
          </a:p>
          <a:p>
            <a:pPr>
              <a:lnSpc>
                <a:spcPct val="130000"/>
              </a:lnSpc>
              <a:spcBef>
                <a:spcPts val="675"/>
              </a:spcBef>
            </a:pPr>
            <a:r>
              <a:rPr lang="nl-NL" sz="2400">
                <a:solidFill>
                  <a:schemeClr val="bg1"/>
                </a:solidFill>
                <a:latin typeface="Calibri" charset="0"/>
              </a:rPr>
              <a:t>Tocophofobie 6%  </a:t>
            </a:r>
          </a:p>
          <a:p>
            <a:pPr>
              <a:lnSpc>
                <a:spcPct val="130000"/>
              </a:lnSpc>
              <a:spcBef>
                <a:spcPts val="675"/>
              </a:spcBef>
            </a:pPr>
            <a:r>
              <a:rPr lang="nl-NL" sz="2400">
                <a:solidFill>
                  <a:schemeClr val="bg1"/>
                </a:solidFill>
                <a:latin typeface="Calibri" charset="0"/>
              </a:rPr>
              <a:t>Psychofarmaca 3 %</a:t>
            </a:r>
          </a:p>
          <a:p>
            <a:pPr>
              <a:lnSpc>
                <a:spcPct val="120000"/>
              </a:lnSpc>
              <a:spcBef>
                <a:spcPts val="675"/>
              </a:spcBef>
            </a:pPr>
            <a:endParaRPr lang="nl-NL" sz="2400">
              <a:solidFill>
                <a:schemeClr val="bg1"/>
              </a:solidFill>
              <a:latin typeface="Calibri" charset="0"/>
            </a:endParaRPr>
          </a:p>
          <a:p>
            <a:pPr>
              <a:lnSpc>
                <a:spcPct val="120000"/>
              </a:lnSpc>
              <a:spcBef>
                <a:spcPts val="675"/>
              </a:spcBef>
            </a:pPr>
            <a:r>
              <a:rPr lang="nl-NL" sz="2400">
                <a:solidFill>
                  <a:schemeClr val="bg1"/>
                </a:solidFill>
                <a:latin typeface="Calibri" charset="0"/>
              </a:rPr>
              <a:t>Angst voor de bevalling 33% in NL</a:t>
            </a:r>
          </a:p>
          <a:p>
            <a:pPr>
              <a:spcBef>
                <a:spcPts val="675"/>
              </a:spcBef>
            </a:pPr>
            <a:r>
              <a:rPr lang="nl-NL" sz="2400">
                <a:solidFill>
                  <a:schemeClr val="bg1"/>
                </a:solidFill>
                <a:latin typeface="Calibri" charset="0"/>
              </a:rPr>
              <a:t>(PCBS studie 2016, </a:t>
            </a:r>
            <a:r>
              <a:rPr lang="nl-NL" sz="2400" i="1">
                <a:solidFill>
                  <a:schemeClr val="bg1"/>
                </a:solidFill>
                <a:latin typeface="Calibri" charset="0"/>
              </a:rPr>
              <a:t>N</a:t>
            </a:r>
            <a:r>
              <a:rPr lang="nl-NL" sz="2400">
                <a:solidFill>
                  <a:schemeClr val="bg1"/>
                </a:solidFill>
                <a:latin typeface="Calibri" charset="0"/>
              </a:rPr>
              <a:t>=408, W-DEQ &gt; 66)</a:t>
            </a:r>
          </a:p>
          <a:p>
            <a:pPr>
              <a:lnSpc>
                <a:spcPct val="130000"/>
              </a:lnSpc>
              <a:spcBef>
                <a:spcPts val="675"/>
              </a:spcBef>
            </a:pPr>
            <a:endParaRPr lang="nl-NL" sz="2400">
              <a:solidFill>
                <a:srgbClr val="FFFF00"/>
              </a:solidFill>
              <a:latin typeface="Calibri" charset="0"/>
            </a:endParaRPr>
          </a:p>
          <a:p>
            <a:pPr>
              <a:lnSpc>
                <a:spcPct val="130000"/>
              </a:lnSpc>
              <a:spcBef>
                <a:spcPts val="675"/>
              </a:spcBef>
            </a:pPr>
            <a:r>
              <a:rPr lang="nl-NL" sz="2400">
                <a:solidFill>
                  <a:srgbClr val="FFFF00"/>
                </a:solidFill>
                <a:latin typeface="Calibri" charset="0"/>
              </a:rPr>
              <a:t>Epidemie = 20% van de mensen heeft griep  RIVM 2016</a:t>
            </a:r>
            <a:endParaRPr lang="nl-NL" sz="1400">
              <a:solidFill>
                <a:schemeClr val="bg1"/>
              </a:solidFill>
              <a:latin typeface="Calibri" charset="0"/>
            </a:endParaRPr>
          </a:p>
          <a:p>
            <a:pPr>
              <a:lnSpc>
                <a:spcPct val="130000"/>
              </a:lnSpc>
              <a:spcBef>
                <a:spcPts val="675"/>
              </a:spcBef>
            </a:pPr>
            <a:r>
              <a:rPr lang="nl-NL" sz="1400">
                <a:solidFill>
                  <a:schemeClr val="bg1"/>
                </a:solidFill>
                <a:latin typeface="Calibri" charset="0"/>
              </a:rPr>
              <a:t>Bakker, 2008; Hofberg &amp; Ward, 2004; de Graaf, 2011; NEMESIS-studie; 2012, TRIMBOS instituut, 2016; Veringa, 2017 gesubmit</a:t>
            </a:r>
            <a:endParaRPr lang="nl-NL" sz="1400">
              <a:solidFill>
                <a:srgbClr val="FFFF00"/>
              </a:solidFill>
              <a:latin typeface="Calibri" charset="0"/>
            </a:endParaRPr>
          </a:p>
          <a:p>
            <a:pPr>
              <a:lnSpc>
                <a:spcPct val="130000"/>
              </a:lnSpc>
              <a:spcBef>
                <a:spcPts val="675"/>
              </a:spcBef>
            </a:pPr>
            <a:endParaRPr lang="nl-NL" sz="2400">
              <a:solidFill>
                <a:schemeClr val="bg1"/>
              </a:solidFill>
              <a:latin typeface="Calibri" charset="0"/>
            </a:endParaRPr>
          </a:p>
        </p:txBody>
      </p:sp>
    </p:spTree>
    <p:extLst>
      <p:ext uri="{BB962C8B-B14F-4D97-AF65-F5344CB8AC3E}">
        <p14:creationId xmlns:p14="http://schemas.microsoft.com/office/powerpoint/2010/main" val="2258841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ctrTitle"/>
          </p:nvPr>
        </p:nvSpPr>
        <p:spPr>
          <a:xfrm>
            <a:off x="827088" y="188913"/>
            <a:ext cx="7343775" cy="1295400"/>
          </a:xfrm>
        </p:spPr>
        <p:txBody>
          <a:bodyPr/>
          <a:lstStyle/>
          <a:p>
            <a:r>
              <a:rPr lang="nl-NL" sz="2800" b="1">
                <a:solidFill>
                  <a:schemeClr val="bg1"/>
                </a:solidFill>
                <a:latin typeface="Calibri" charset="0"/>
                <a:cs typeface="Calibri" charset="0"/>
              </a:rPr>
              <a:t>Perinatale angst in verloskundige praktijk</a:t>
            </a:r>
          </a:p>
        </p:txBody>
      </p:sp>
      <p:sp>
        <p:nvSpPr>
          <p:cNvPr id="26626" name="Subtitel 2"/>
          <p:cNvSpPr>
            <a:spLocks noGrp="1"/>
          </p:cNvSpPr>
          <p:nvPr>
            <p:ph type="subTitle" idx="1"/>
          </p:nvPr>
        </p:nvSpPr>
        <p:spPr>
          <a:xfrm>
            <a:off x="1331913" y="1268413"/>
            <a:ext cx="7127875" cy="5256212"/>
          </a:xfrm>
        </p:spPr>
        <p:txBody>
          <a:bodyPr/>
          <a:lstStyle/>
          <a:p>
            <a:pPr algn="l"/>
            <a:endParaRPr lang="nl-NL" sz="2000" dirty="0">
              <a:solidFill>
                <a:srgbClr val="FF6600"/>
              </a:solidFill>
              <a:latin typeface="Calibri" charset="0"/>
              <a:cs typeface="Calibri" charset="0"/>
            </a:endParaRPr>
          </a:p>
          <a:p>
            <a:pPr algn="l"/>
            <a:r>
              <a:rPr lang="nl-NL" sz="2000" dirty="0">
                <a:solidFill>
                  <a:srgbClr val="FF9966"/>
                </a:solidFill>
                <a:latin typeface="Calibri" charset="0"/>
                <a:cs typeface="Calibri" charset="0"/>
              </a:rPr>
              <a:t>Vermijding </a:t>
            </a:r>
          </a:p>
          <a:p>
            <a:pPr algn="l"/>
            <a:r>
              <a:rPr lang="nl-NL" sz="2000" dirty="0">
                <a:solidFill>
                  <a:schemeClr val="bg1"/>
                </a:solidFill>
                <a:latin typeface="Calibri" charset="0"/>
                <a:cs typeface="Calibri" charset="0"/>
              </a:rPr>
              <a:t>Verzoeken om medische interventies </a:t>
            </a:r>
          </a:p>
          <a:p>
            <a:pPr algn="l"/>
            <a:r>
              <a:rPr lang="nl-NL" sz="2000" dirty="0">
                <a:solidFill>
                  <a:schemeClr val="bg1"/>
                </a:solidFill>
                <a:latin typeface="Calibri" charset="0"/>
                <a:cs typeface="Calibri" charset="0"/>
              </a:rPr>
              <a:t>BV &amp; contact met baby</a:t>
            </a:r>
          </a:p>
          <a:p>
            <a:pPr algn="l"/>
            <a:endParaRPr lang="nl-NL" sz="2000" dirty="0">
              <a:solidFill>
                <a:srgbClr val="FF9966"/>
              </a:solidFill>
              <a:latin typeface="Calibri" charset="0"/>
              <a:cs typeface="Calibri" charset="0"/>
            </a:endParaRPr>
          </a:p>
          <a:p>
            <a:pPr algn="l"/>
            <a:r>
              <a:rPr lang="nl-NL" sz="2000" dirty="0">
                <a:solidFill>
                  <a:srgbClr val="FF9966"/>
                </a:solidFill>
                <a:latin typeface="Calibri" charset="0"/>
                <a:cs typeface="Calibri" charset="0"/>
              </a:rPr>
              <a:t>Maladaptatie </a:t>
            </a:r>
          </a:p>
          <a:p>
            <a:pPr algn="l"/>
            <a:r>
              <a:rPr lang="nl-NL" sz="2000" dirty="0">
                <a:solidFill>
                  <a:schemeClr val="bg1"/>
                </a:solidFill>
                <a:latin typeface="Calibri" charset="0"/>
                <a:cs typeface="Calibri" charset="0"/>
              </a:rPr>
              <a:t>Inleidingen, NVO, EDA, instrumentele bevallingen </a:t>
            </a:r>
            <a:r>
              <a:rPr lang="nl-NL" sz="1600" dirty="0">
                <a:solidFill>
                  <a:schemeClr val="bg1"/>
                </a:solidFill>
                <a:latin typeface="Calibri" charset="0"/>
                <a:cs typeface="Calibri" charset="0"/>
              </a:rPr>
              <a:t>(2000-2008) </a:t>
            </a:r>
          </a:p>
          <a:p>
            <a:pPr algn="l"/>
            <a:r>
              <a:rPr lang="nl-NL" sz="2000" dirty="0">
                <a:solidFill>
                  <a:schemeClr val="bg1"/>
                </a:solidFill>
                <a:latin typeface="Calibri" charset="0"/>
                <a:cs typeface="Calibri" charset="0"/>
              </a:rPr>
              <a:t>    84%  start in 1</a:t>
            </a:r>
            <a:r>
              <a:rPr lang="nl-NL" sz="2000" baseline="30000" dirty="0">
                <a:solidFill>
                  <a:schemeClr val="bg1"/>
                </a:solidFill>
                <a:latin typeface="Calibri" charset="0"/>
                <a:cs typeface="Calibri" charset="0"/>
              </a:rPr>
              <a:t>ste</a:t>
            </a:r>
            <a:r>
              <a:rPr lang="nl-NL" sz="2000" dirty="0">
                <a:solidFill>
                  <a:schemeClr val="bg1"/>
                </a:solidFill>
                <a:latin typeface="Calibri" charset="0"/>
                <a:cs typeface="Calibri" charset="0"/>
              </a:rPr>
              <a:t> lijn</a:t>
            </a:r>
          </a:p>
          <a:p>
            <a:pPr algn="l"/>
            <a:r>
              <a:rPr lang="nl-NL" sz="2000" dirty="0">
                <a:solidFill>
                  <a:schemeClr val="bg1"/>
                </a:solidFill>
                <a:latin typeface="Calibri" charset="0"/>
                <a:cs typeface="Calibri" charset="0"/>
              </a:rPr>
              <a:t>    29% bevalt in 1</a:t>
            </a:r>
            <a:r>
              <a:rPr lang="nl-NL" sz="2000" baseline="30000" dirty="0">
                <a:solidFill>
                  <a:schemeClr val="bg1"/>
                </a:solidFill>
                <a:latin typeface="Calibri" charset="0"/>
                <a:cs typeface="Calibri" charset="0"/>
              </a:rPr>
              <a:t>ste</a:t>
            </a:r>
            <a:r>
              <a:rPr lang="nl-NL" sz="2000" dirty="0">
                <a:solidFill>
                  <a:schemeClr val="bg1"/>
                </a:solidFill>
                <a:latin typeface="Calibri" charset="0"/>
                <a:cs typeface="Calibri" charset="0"/>
              </a:rPr>
              <a:t> lijn</a:t>
            </a:r>
          </a:p>
          <a:p>
            <a:pPr algn="l"/>
            <a:r>
              <a:rPr lang="nl-NL" sz="2000" dirty="0">
                <a:solidFill>
                  <a:schemeClr val="bg1"/>
                </a:solidFill>
                <a:latin typeface="Calibri" charset="0"/>
                <a:cs typeface="Calibri" charset="0"/>
              </a:rPr>
              <a:t>    60% overdrachten niet urgent</a:t>
            </a:r>
          </a:p>
          <a:p>
            <a:pPr algn="l"/>
            <a:endParaRPr lang="nl-NL" sz="2000" dirty="0">
              <a:solidFill>
                <a:srgbClr val="FF9966"/>
              </a:solidFill>
              <a:latin typeface="Calibri" charset="0"/>
              <a:cs typeface="Calibri" charset="0"/>
            </a:endParaRPr>
          </a:p>
          <a:p>
            <a:pPr algn="l"/>
            <a:r>
              <a:rPr lang="nl-NL" sz="2000" dirty="0" err="1">
                <a:solidFill>
                  <a:srgbClr val="FF9966"/>
                </a:solidFill>
                <a:latin typeface="Calibri" charset="0"/>
                <a:cs typeface="Calibri" charset="0"/>
              </a:rPr>
              <a:t>Catastroferen</a:t>
            </a:r>
            <a:r>
              <a:rPr lang="nl-NL" sz="2000" dirty="0">
                <a:solidFill>
                  <a:srgbClr val="FF9966"/>
                </a:solidFill>
                <a:latin typeface="Calibri" charset="0"/>
                <a:cs typeface="Calibri" charset="0"/>
              </a:rPr>
              <a:t>  </a:t>
            </a:r>
            <a:endParaRPr lang="nl-NL" sz="1400" dirty="0">
              <a:solidFill>
                <a:srgbClr val="FF9966"/>
              </a:solidFill>
              <a:latin typeface="Calibri" charset="0"/>
              <a:cs typeface="Calibri" charset="0"/>
            </a:endParaRPr>
          </a:p>
          <a:p>
            <a:pPr algn="l"/>
            <a:r>
              <a:rPr lang="nl-NL" sz="2000" dirty="0">
                <a:solidFill>
                  <a:schemeClr val="bg1"/>
                </a:solidFill>
                <a:latin typeface="Calibri" charset="0"/>
                <a:cs typeface="Calibri" charset="0"/>
              </a:rPr>
              <a:t>Doemscenario’s over events en eigen onvermogen</a:t>
            </a:r>
          </a:p>
          <a:p>
            <a:pPr algn="l"/>
            <a:r>
              <a:rPr lang="nl-NL" sz="2000" dirty="0">
                <a:solidFill>
                  <a:schemeClr val="bg1"/>
                </a:solidFill>
                <a:latin typeface="Calibri" charset="0"/>
                <a:cs typeface="Calibri" charset="0"/>
              </a:rPr>
              <a:t>   </a:t>
            </a:r>
          </a:p>
          <a:p>
            <a:pPr algn="l"/>
            <a:r>
              <a:rPr lang="nl-NL" sz="1400" dirty="0" err="1">
                <a:solidFill>
                  <a:schemeClr val="bg1"/>
                </a:solidFill>
                <a:latin typeface="Calibri" charset="0"/>
                <a:cs typeface="Calibri" charset="0"/>
              </a:rPr>
              <a:t>Nieminen</a:t>
            </a:r>
            <a:r>
              <a:rPr lang="nl-NL" sz="1400" dirty="0">
                <a:solidFill>
                  <a:schemeClr val="bg1"/>
                </a:solidFill>
                <a:latin typeface="Calibri" charset="0"/>
                <a:cs typeface="Calibri" charset="0"/>
              </a:rPr>
              <a:t> et al.,2009; Veringa et al., 2010; </a:t>
            </a:r>
            <a:r>
              <a:rPr lang="nl-NL" sz="1400" dirty="0" err="1">
                <a:solidFill>
                  <a:schemeClr val="bg1"/>
                </a:solidFill>
                <a:latin typeface="Calibri" charset="0"/>
                <a:cs typeface="Calibri" charset="0"/>
              </a:rPr>
              <a:t>Ferber</a:t>
            </a:r>
            <a:r>
              <a:rPr lang="nl-NL" sz="1400" dirty="0">
                <a:solidFill>
                  <a:schemeClr val="bg1"/>
                </a:solidFill>
                <a:latin typeface="Calibri" charset="0"/>
                <a:cs typeface="Calibri" charset="0"/>
              </a:rPr>
              <a:t> &amp; </a:t>
            </a:r>
            <a:r>
              <a:rPr lang="nl-NL" sz="1400" dirty="0" err="1">
                <a:solidFill>
                  <a:schemeClr val="bg1"/>
                </a:solidFill>
                <a:latin typeface="Calibri" charset="0"/>
                <a:cs typeface="Calibri" charset="0"/>
              </a:rPr>
              <a:t>Feldman</a:t>
            </a:r>
            <a:r>
              <a:rPr lang="nl-NL" sz="1400" dirty="0">
                <a:solidFill>
                  <a:schemeClr val="bg1"/>
                </a:solidFill>
                <a:latin typeface="Calibri" charset="0"/>
                <a:cs typeface="Calibri" charset="0"/>
              </a:rPr>
              <a:t>, 2005;</a:t>
            </a:r>
            <a:r>
              <a:rPr lang="nl-NL" sz="1400" dirty="0">
                <a:solidFill>
                  <a:srgbClr val="FFFFFF"/>
                </a:solidFill>
                <a:latin typeface="Calibri" charset="0"/>
                <a:cs typeface="Calibri" charset="0"/>
              </a:rPr>
              <a:t> </a:t>
            </a:r>
            <a:r>
              <a:rPr lang="nl-NL" sz="1400" dirty="0" err="1">
                <a:solidFill>
                  <a:srgbClr val="FFFFFF"/>
                </a:solidFill>
                <a:latin typeface="Calibri" charset="0"/>
                <a:cs typeface="Calibri" charset="0"/>
              </a:rPr>
              <a:t>Offerhaus</a:t>
            </a:r>
            <a:r>
              <a:rPr lang="nl-NL" sz="1400" dirty="0">
                <a:solidFill>
                  <a:srgbClr val="FFFFFF"/>
                </a:solidFill>
                <a:latin typeface="Calibri" charset="0"/>
                <a:cs typeface="Calibri" charset="0"/>
              </a:rPr>
              <a:t> et al., 2015</a:t>
            </a:r>
          </a:p>
          <a:p>
            <a:pPr algn="l"/>
            <a:endParaRPr lang="nl-NL" sz="2000" dirty="0">
              <a:solidFill>
                <a:schemeClr val="bg1"/>
              </a:solidFill>
              <a:latin typeface="Calibri" charset="0"/>
              <a:cs typeface="Calibri" charset="0"/>
            </a:endParaRPr>
          </a:p>
          <a:p>
            <a:pPr algn="l"/>
            <a:endParaRPr lang="nl-NL" sz="2000" dirty="0">
              <a:solidFill>
                <a:schemeClr val="bg1"/>
              </a:solidFill>
              <a:latin typeface="Calibri" charset="0"/>
              <a:cs typeface="Calibri" charset="0"/>
            </a:endParaRPr>
          </a:p>
          <a:p>
            <a:pPr algn="l"/>
            <a:endParaRPr lang="nl-NL" sz="2000" dirty="0">
              <a:solidFill>
                <a:schemeClr val="bg1"/>
              </a:solidFill>
              <a:latin typeface="Calibri" charset="0"/>
              <a:cs typeface="Calibri" charset="0"/>
            </a:endParaRPr>
          </a:p>
        </p:txBody>
      </p:sp>
    </p:spTree>
    <p:extLst>
      <p:ext uri="{BB962C8B-B14F-4D97-AF65-F5344CB8AC3E}">
        <p14:creationId xmlns:p14="http://schemas.microsoft.com/office/powerpoint/2010/main" val="3350745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endParaRPr lang="nl-NL">
              <a:latin typeface="Arial" charset="0"/>
            </a:endParaRPr>
          </a:p>
        </p:txBody>
      </p:sp>
      <p:pic>
        <p:nvPicPr>
          <p:cNvPr id="28674" name="Picture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4763" y="-6350"/>
            <a:ext cx="9144000" cy="7107238"/>
          </a:xfrm>
          <a:noFill/>
        </p:spPr>
      </p:pic>
      <p:sp>
        <p:nvSpPr>
          <p:cNvPr id="28675" name="Rechthoek 2"/>
          <p:cNvSpPr>
            <a:spLocks noChangeArrowheads="1"/>
          </p:cNvSpPr>
          <p:nvPr/>
        </p:nvSpPr>
        <p:spPr bwMode="auto">
          <a:xfrm>
            <a:off x="323850" y="1801813"/>
            <a:ext cx="5832475" cy="3781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07000"/>
              </a:lnSpc>
            </a:pPr>
            <a:endParaRPr lang="en-GB" sz="2800" b="1">
              <a:latin typeface="Segoe Print" charset="0"/>
              <a:cs typeface="Times New Roman" charset="0"/>
            </a:endParaRPr>
          </a:p>
          <a:p>
            <a:pPr>
              <a:lnSpc>
                <a:spcPct val="107000"/>
              </a:lnSpc>
            </a:pPr>
            <a:endParaRPr lang="en-GB" sz="2800" b="1">
              <a:latin typeface="Segoe Print" charset="0"/>
              <a:cs typeface="Times New Roman" charset="0"/>
            </a:endParaRPr>
          </a:p>
          <a:p>
            <a:pPr>
              <a:lnSpc>
                <a:spcPct val="107000"/>
              </a:lnSpc>
            </a:pPr>
            <a:endParaRPr lang="en-GB" sz="2800" b="1">
              <a:latin typeface="Segoe Print" charset="0"/>
              <a:cs typeface="Times New Roman" charset="0"/>
            </a:endParaRPr>
          </a:p>
          <a:p>
            <a:pPr>
              <a:lnSpc>
                <a:spcPct val="107000"/>
              </a:lnSpc>
            </a:pPr>
            <a:endParaRPr lang="en-GB" sz="2800" b="1">
              <a:latin typeface="Segoe Print" charset="0"/>
              <a:cs typeface="Times New Roman" charset="0"/>
            </a:endParaRPr>
          </a:p>
          <a:p>
            <a:pPr>
              <a:lnSpc>
                <a:spcPct val="107000"/>
              </a:lnSpc>
            </a:pPr>
            <a:endParaRPr lang="en-GB" sz="2800" b="1">
              <a:latin typeface="Segoe Print" charset="0"/>
              <a:cs typeface="Times New Roman" charset="0"/>
            </a:endParaRPr>
          </a:p>
          <a:p>
            <a:pPr>
              <a:lnSpc>
                <a:spcPct val="107000"/>
              </a:lnSpc>
            </a:pPr>
            <a:endParaRPr lang="en-GB" sz="2800" b="1">
              <a:latin typeface="Segoe Print" charset="0"/>
              <a:cs typeface="Times New Roman" charset="0"/>
            </a:endParaRPr>
          </a:p>
          <a:p>
            <a:pPr>
              <a:lnSpc>
                <a:spcPct val="107000"/>
              </a:lnSpc>
            </a:pPr>
            <a:endParaRPr lang="en-GB" sz="2800" b="1">
              <a:latin typeface="Segoe Print" charset="0"/>
              <a:cs typeface="Times New Roman" charset="0"/>
            </a:endParaRPr>
          </a:p>
          <a:p>
            <a:pPr>
              <a:lnSpc>
                <a:spcPct val="107000"/>
              </a:lnSpc>
            </a:pPr>
            <a:endParaRPr lang="en-GB" sz="2800" b="1">
              <a:latin typeface="Segoe Print" charset="0"/>
              <a:cs typeface="Times New Roman" charset="0"/>
            </a:endParaRPr>
          </a:p>
        </p:txBody>
      </p:sp>
    </p:spTree>
    <p:extLst>
      <p:ext uri="{BB962C8B-B14F-4D97-AF65-F5344CB8AC3E}">
        <p14:creationId xmlns:p14="http://schemas.microsoft.com/office/powerpoint/2010/main" val="60489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ctrTitle"/>
          </p:nvPr>
        </p:nvSpPr>
        <p:spPr>
          <a:xfrm>
            <a:off x="827088" y="188913"/>
            <a:ext cx="7343775" cy="1295400"/>
          </a:xfrm>
        </p:spPr>
        <p:txBody>
          <a:bodyPr/>
          <a:lstStyle/>
          <a:p>
            <a:r>
              <a:rPr lang="nl-NL" sz="2800">
                <a:solidFill>
                  <a:schemeClr val="bg1"/>
                </a:solidFill>
                <a:latin typeface="Calibri" charset="0"/>
                <a:cs typeface="Calibri" charset="0"/>
              </a:rPr>
              <a:t>Perinatale angst?</a:t>
            </a:r>
          </a:p>
        </p:txBody>
      </p:sp>
      <p:sp>
        <p:nvSpPr>
          <p:cNvPr id="30722" name="Subtitel 1"/>
          <p:cNvSpPr>
            <a:spLocks noGrp="1"/>
          </p:cNvSpPr>
          <p:nvPr>
            <p:ph type="subTitle" idx="1"/>
          </p:nvPr>
        </p:nvSpPr>
        <p:spPr>
          <a:xfrm>
            <a:off x="107950" y="908050"/>
            <a:ext cx="6400800" cy="2185988"/>
          </a:xfrm>
        </p:spPr>
        <p:txBody>
          <a:bodyPr/>
          <a:lstStyle/>
          <a:p>
            <a:pPr algn="l">
              <a:lnSpc>
                <a:spcPct val="200000"/>
              </a:lnSpc>
            </a:pPr>
            <a:endParaRPr lang="nl-NL" sz="2000">
              <a:solidFill>
                <a:srgbClr val="FFFFFF"/>
              </a:solidFill>
              <a:latin typeface="Calibri" charset="0"/>
              <a:cs typeface="Calibri" charset="0"/>
            </a:endParaRPr>
          </a:p>
          <a:p>
            <a:pPr algn="l">
              <a:lnSpc>
                <a:spcPct val="200000"/>
              </a:lnSpc>
            </a:pPr>
            <a:endParaRPr lang="nl-NL" sz="2000">
              <a:solidFill>
                <a:srgbClr val="FFFFFF"/>
              </a:solidFill>
              <a:latin typeface="Calibri" charset="0"/>
              <a:cs typeface="Calibri" charset="0"/>
            </a:endParaRPr>
          </a:p>
          <a:p>
            <a:pPr algn="l">
              <a:lnSpc>
                <a:spcPct val="200000"/>
              </a:lnSpc>
            </a:pPr>
            <a:r>
              <a:rPr lang="nl-NL" sz="2000">
                <a:solidFill>
                  <a:srgbClr val="FFFFFF"/>
                </a:solidFill>
                <a:latin typeface="Calibri" charset="0"/>
                <a:cs typeface="Calibri" charset="0"/>
              </a:rPr>
              <a:t>Interviews in 2012 – 2014</a:t>
            </a:r>
          </a:p>
          <a:p>
            <a:pPr algn="l">
              <a:lnSpc>
                <a:spcPct val="200000"/>
              </a:lnSpc>
            </a:pPr>
            <a:r>
              <a:rPr lang="nl-NL" sz="2000">
                <a:solidFill>
                  <a:srgbClr val="FFFFFF"/>
                </a:solidFill>
                <a:latin typeface="Calibri" charset="0"/>
                <a:cs typeface="Calibri" charset="0"/>
              </a:rPr>
              <a:t>N= 52 vrouwen met angst &amp; vermijding</a:t>
            </a:r>
          </a:p>
          <a:p>
            <a:pPr algn="l">
              <a:lnSpc>
                <a:spcPct val="200000"/>
              </a:lnSpc>
            </a:pPr>
            <a:r>
              <a:rPr lang="nl-NL" sz="2000">
                <a:solidFill>
                  <a:srgbClr val="FFFFFF"/>
                </a:solidFill>
                <a:latin typeface="Calibri" charset="0"/>
                <a:cs typeface="Calibri" charset="0"/>
              </a:rPr>
              <a:t>Coderen &amp; analyseren</a:t>
            </a:r>
          </a:p>
          <a:p>
            <a:pPr algn="l">
              <a:lnSpc>
                <a:spcPct val="200000"/>
              </a:lnSpc>
            </a:pPr>
            <a:r>
              <a:rPr lang="nl-NL" sz="2000">
                <a:solidFill>
                  <a:srgbClr val="FFFFFF"/>
                </a:solidFill>
                <a:latin typeface="Calibri" charset="0"/>
                <a:cs typeface="Calibri" charset="0"/>
              </a:rPr>
              <a:t>200 </a:t>
            </a:r>
            <a:r>
              <a:rPr lang="nl-NL" sz="2000">
                <a:solidFill>
                  <a:srgbClr val="FFFFFF"/>
                </a:solidFill>
                <a:latin typeface="Calibri" charset="0"/>
                <a:cs typeface="Calibri" charset="0"/>
                <a:sym typeface="Wingdings" charset="0"/>
              </a:rPr>
              <a:t> </a:t>
            </a:r>
            <a:r>
              <a:rPr lang="nl-NL" sz="2000">
                <a:solidFill>
                  <a:srgbClr val="FFFFFF"/>
                </a:solidFill>
                <a:latin typeface="Calibri" charset="0"/>
                <a:cs typeface="Calibri" charset="0"/>
              </a:rPr>
              <a:t>90 beliefs!</a:t>
            </a:r>
          </a:p>
          <a:p>
            <a:pPr algn="l">
              <a:lnSpc>
                <a:spcPct val="200000"/>
              </a:lnSpc>
            </a:pPr>
            <a:r>
              <a:rPr lang="nl-NL" sz="2000">
                <a:solidFill>
                  <a:srgbClr val="FF9966"/>
                </a:solidFill>
                <a:latin typeface="Calibri" charset="0"/>
                <a:cs typeface="Calibri" charset="0"/>
              </a:rPr>
              <a:t>Perinatal Catastrophic Beliefs Scale (PCBS)</a:t>
            </a:r>
          </a:p>
          <a:p>
            <a:pPr algn="l">
              <a:lnSpc>
                <a:spcPct val="150000"/>
              </a:lnSpc>
            </a:pPr>
            <a:endParaRPr lang="nl-NL" sz="2000">
              <a:solidFill>
                <a:srgbClr val="FFFFFF"/>
              </a:solidFill>
              <a:latin typeface="Calibri" charset="0"/>
              <a:cs typeface="Calibri" charset="0"/>
              <a:hlinkClick r:id="rId3"/>
            </a:endParaRPr>
          </a:p>
          <a:p>
            <a:pPr algn="l"/>
            <a:endParaRPr lang="nl-NL" sz="2000">
              <a:solidFill>
                <a:srgbClr val="FFFFFF"/>
              </a:solidFill>
              <a:latin typeface="Calibri" charset="0"/>
              <a:cs typeface="Calibri" charset="0"/>
            </a:endParaRPr>
          </a:p>
        </p:txBody>
      </p:sp>
      <p:pic>
        <p:nvPicPr>
          <p:cNvPr id="307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976688"/>
            <a:ext cx="38100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Wolk 6"/>
          <p:cNvSpPr/>
          <p:nvPr/>
        </p:nvSpPr>
        <p:spPr>
          <a:xfrm>
            <a:off x="6372225" y="2492375"/>
            <a:ext cx="2016125" cy="1274763"/>
          </a:xfrm>
          <a:prstGeom prst="cloud">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nl-NL" sz="2000" b="1" dirty="0">
                <a:latin typeface="Calibri"/>
                <a:cs typeface="Calibri"/>
              </a:rPr>
              <a:t>Ik loop letsel op …</a:t>
            </a:r>
          </a:p>
        </p:txBody>
      </p:sp>
      <p:sp>
        <p:nvSpPr>
          <p:cNvPr id="8" name="Wolk 7"/>
          <p:cNvSpPr/>
          <p:nvPr/>
        </p:nvSpPr>
        <p:spPr>
          <a:xfrm>
            <a:off x="6964363" y="1052513"/>
            <a:ext cx="2160587" cy="1346200"/>
          </a:xfrm>
          <a:prstGeom prst="cloud">
            <a:avLst/>
          </a:prstGeom>
          <a:ln/>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nl-NL" sz="2000" b="1" dirty="0">
                <a:solidFill>
                  <a:srgbClr val="361B00"/>
                </a:solidFill>
                <a:latin typeface="Calibri" pitchFamily="34" charset="0"/>
                <a:ea typeface="Calibri" pitchFamily="34" charset="0"/>
                <a:cs typeface="Times New Roman" pitchFamily="18" charset="0"/>
              </a:rPr>
              <a:t>De baby zal </a:t>
            </a:r>
          </a:p>
          <a:p>
            <a:pPr eaLnBrk="1" hangingPunct="1">
              <a:defRPr/>
            </a:pPr>
            <a:r>
              <a:rPr lang="nl-NL" sz="2000" b="1" dirty="0">
                <a:solidFill>
                  <a:srgbClr val="361B00"/>
                </a:solidFill>
                <a:latin typeface="Calibri" pitchFamily="34" charset="0"/>
                <a:ea typeface="Calibri" pitchFamily="34" charset="0"/>
                <a:cs typeface="Times New Roman" pitchFamily="18" charset="0"/>
              </a:rPr>
              <a:t>doodgaan</a:t>
            </a:r>
            <a:endParaRPr lang="nl-NL" sz="4400" b="1" dirty="0">
              <a:solidFill>
                <a:srgbClr val="361B00"/>
              </a:solidFill>
              <a:latin typeface="Arial" pitchFamily="34" charset="0"/>
              <a:cs typeface="Arial" pitchFamily="34" charset="0"/>
            </a:endParaRPr>
          </a:p>
        </p:txBody>
      </p:sp>
      <p:sp>
        <p:nvSpPr>
          <p:cNvPr id="9" name="Wolk 8"/>
          <p:cNvSpPr/>
          <p:nvPr/>
        </p:nvSpPr>
        <p:spPr>
          <a:xfrm>
            <a:off x="5364163" y="3716338"/>
            <a:ext cx="1655762" cy="1058862"/>
          </a:xfrm>
          <a:prstGeom prst="cloud">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nl-NL" sz="2000" b="1" dirty="0">
                <a:latin typeface="Calibri"/>
                <a:cs typeface="Calibri"/>
              </a:rPr>
              <a:t>Ben je angstig?</a:t>
            </a:r>
          </a:p>
        </p:txBody>
      </p:sp>
      <p:sp>
        <p:nvSpPr>
          <p:cNvPr id="10" name="Wolk 9"/>
          <p:cNvSpPr/>
          <p:nvPr/>
        </p:nvSpPr>
        <p:spPr>
          <a:xfrm>
            <a:off x="7596188" y="3644900"/>
            <a:ext cx="1655762" cy="1058863"/>
          </a:xfrm>
          <a:prstGeom prst="cloud">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eaLnBrk="1" hangingPunct="1">
              <a:defRPr/>
            </a:pPr>
            <a:endParaRPr lang="nl-NL" sz="2000" b="1" dirty="0">
              <a:solidFill>
                <a:schemeClr val="tx1"/>
              </a:solidFill>
              <a:latin typeface="Calibri" pitchFamily="34" charset="0"/>
              <a:ea typeface="Calibri" pitchFamily="34" charset="0"/>
              <a:cs typeface="Times New Roman" pitchFamily="18" charset="0"/>
            </a:endParaRPr>
          </a:p>
          <a:p>
            <a:pPr eaLnBrk="1" hangingPunct="1">
              <a:defRPr/>
            </a:pPr>
            <a:r>
              <a:rPr lang="nl-NL" sz="2000" b="1" dirty="0">
                <a:solidFill>
                  <a:schemeClr val="tx1"/>
                </a:solidFill>
                <a:latin typeface="Calibri" pitchFamily="34" charset="0"/>
                <a:ea typeface="Calibri" pitchFamily="34" charset="0"/>
                <a:cs typeface="Times New Roman" pitchFamily="18" charset="0"/>
              </a:rPr>
              <a:t>Ik raak in paniek..</a:t>
            </a:r>
          </a:p>
          <a:p>
            <a:pPr eaLnBrk="1" hangingPunct="1">
              <a:defRPr/>
            </a:pPr>
            <a:r>
              <a:rPr lang="nl-NL" sz="2000" b="1" dirty="0">
                <a:latin typeface="Calibri" pitchFamily="34" charset="0"/>
                <a:ea typeface="Calibri" pitchFamily="34" charset="0"/>
                <a:cs typeface="Times New Roman" pitchFamily="18" charset="0"/>
              </a:rPr>
              <a:t>             </a:t>
            </a:r>
            <a:r>
              <a:rPr lang="nl-NL" sz="2000" b="1" dirty="0">
                <a:solidFill>
                  <a:schemeClr val="tx1"/>
                </a:solidFill>
                <a:latin typeface="Calibri" pitchFamily="34" charset="0"/>
                <a:ea typeface="Calibri" pitchFamily="34" charset="0"/>
                <a:cs typeface="Times New Roman" pitchFamily="18" charset="0"/>
              </a:rPr>
              <a:t>  </a:t>
            </a:r>
            <a:endParaRPr lang="nl-NL" sz="2000" b="1" dirty="0">
              <a:solidFill>
                <a:schemeClr val="tx1"/>
              </a:solidFill>
              <a:latin typeface="Arial" pitchFamily="34" charset="0"/>
              <a:cs typeface="Arial" pitchFamily="34" charset="0"/>
            </a:endParaRPr>
          </a:p>
        </p:txBody>
      </p:sp>
      <p:sp>
        <p:nvSpPr>
          <p:cNvPr id="12" name="Wolk 11"/>
          <p:cNvSpPr/>
          <p:nvPr/>
        </p:nvSpPr>
        <p:spPr>
          <a:xfrm>
            <a:off x="4500563" y="1628775"/>
            <a:ext cx="2519362" cy="1274763"/>
          </a:xfrm>
          <a:prstGeom prst="cloud">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nl-NL" sz="2000" b="1" dirty="0" err="1">
                <a:solidFill>
                  <a:schemeClr val="tx1"/>
                </a:solidFill>
                <a:latin typeface="Calibri" pitchFamily="34" charset="0"/>
                <a:ea typeface="Calibri" pitchFamily="34" charset="0"/>
                <a:cs typeface="Times New Roman" pitchFamily="18" charset="0"/>
              </a:rPr>
              <a:t>Hulpverlenermaakt</a:t>
            </a:r>
            <a:r>
              <a:rPr lang="nl-NL" sz="2000" b="1" dirty="0">
                <a:solidFill>
                  <a:schemeClr val="tx1"/>
                </a:solidFill>
                <a:latin typeface="Calibri" pitchFamily="34" charset="0"/>
                <a:ea typeface="Calibri" pitchFamily="34" charset="0"/>
                <a:cs typeface="Times New Roman" pitchFamily="18" charset="0"/>
              </a:rPr>
              <a:t> een fout  </a:t>
            </a:r>
            <a:endParaRPr lang="nl-NL" sz="2000" b="1" dirty="0">
              <a:latin typeface="Calibri"/>
              <a:cs typeface="Calibri"/>
            </a:endParaRPr>
          </a:p>
        </p:txBody>
      </p:sp>
    </p:spTree>
    <p:extLst>
      <p:ext uri="{BB962C8B-B14F-4D97-AF65-F5344CB8AC3E}">
        <p14:creationId xmlns:p14="http://schemas.microsoft.com/office/powerpoint/2010/main" val="81357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nl-NL" sz="32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nl-NL" sz="32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3632</TotalTime>
  <Words>2219</Words>
  <Application>Microsoft Office PowerPoint</Application>
  <PresentationFormat>On-screen Show (4:3)</PresentationFormat>
  <Paragraphs>378</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MS PGothic</vt:lpstr>
      <vt:lpstr>MS PGothic</vt:lpstr>
      <vt:lpstr>Arial</vt:lpstr>
      <vt:lpstr>Batang</vt:lpstr>
      <vt:lpstr>Calibri</vt:lpstr>
      <vt:lpstr>Segoe Print</vt:lpstr>
      <vt:lpstr>Skia</vt:lpstr>
      <vt:lpstr>Times New Roman</vt:lpstr>
      <vt:lpstr>Wingdings</vt:lpstr>
      <vt:lpstr>Standaardontwerp</vt:lpstr>
      <vt:lpstr>PowerPoint Presentation</vt:lpstr>
      <vt:lpstr>PowerPoint Presentation</vt:lpstr>
      <vt:lpstr>    </vt:lpstr>
      <vt:lpstr>PowerPoint Presentation</vt:lpstr>
      <vt:lpstr>Cave:</vt:lpstr>
      <vt:lpstr>PowerPoint Presentation</vt:lpstr>
      <vt:lpstr>Perinatale angst in verloskundige praktijk</vt:lpstr>
      <vt:lpstr>PowerPoint Presentation</vt:lpstr>
      <vt:lpstr>Perinatale angst?</vt:lpstr>
      <vt:lpstr>PowerPoint Presentation</vt:lpstr>
      <vt:lpstr>PowerPoint Presentation</vt:lpstr>
      <vt:lpstr>PowerPoint Presentation</vt:lpstr>
      <vt:lpstr> Mindfulness Meditatie = aandacht training </vt:lpstr>
      <vt:lpstr>Mindfulness</vt:lpstr>
      <vt:lpstr>PowerPoint Presentation</vt:lpstr>
      <vt:lpstr>Mindfulness Meditatie vs. Cognitieve Therapie</vt:lpstr>
      <vt:lpstr>PowerPoint Presentation</vt:lpstr>
      <vt:lpstr>Mindfulness-Based Childbirth and Parenting (MBCP)</vt:lpstr>
      <vt:lpstr>Mindfulness-Based Childbirth and Parenting (MBCP)</vt:lpstr>
      <vt:lpstr>Pijn practicum </vt:lpstr>
      <vt:lpstr>PowerPoint Presentation</vt:lpstr>
      <vt:lpstr>Een grote meditatie </vt:lpstr>
      <vt:lpstr>PowerPoint Presentation</vt:lpstr>
      <vt:lpstr>PowerPoint Presentation</vt:lpstr>
      <vt:lpstr>PowerPoint Presentation</vt:lpstr>
      <vt:lpstr>Bedankt voor uw aandacht!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irena</dc:creator>
  <cp:lastModifiedBy>Anne Bik</cp:lastModifiedBy>
  <cp:revision>313</cp:revision>
  <dcterms:created xsi:type="dcterms:W3CDTF">2012-11-10T15:21:16Z</dcterms:created>
  <dcterms:modified xsi:type="dcterms:W3CDTF">2017-05-30T12:37:59Z</dcterms:modified>
</cp:coreProperties>
</file>