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</p:sldMasterIdLst>
  <p:notesMasterIdLst>
    <p:notesMasterId r:id="rId30"/>
  </p:notesMasterIdLst>
  <p:sldIdLst>
    <p:sldId id="329" r:id="rId3"/>
    <p:sldId id="337" r:id="rId4"/>
    <p:sldId id="283" r:id="rId5"/>
    <p:sldId id="333" r:id="rId6"/>
    <p:sldId id="332" r:id="rId7"/>
    <p:sldId id="338" r:id="rId8"/>
    <p:sldId id="334" r:id="rId9"/>
    <p:sldId id="331" r:id="rId10"/>
    <p:sldId id="311" r:id="rId11"/>
    <p:sldId id="312" r:id="rId12"/>
    <p:sldId id="335" r:id="rId13"/>
    <p:sldId id="318" r:id="rId14"/>
    <p:sldId id="297" r:id="rId15"/>
    <p:sldId id="336" r:id="rId16"/>
    <p:sldId id="299" r:id="rId17"/>
    <p:sldId id="319" r:id="rId18"/>
    <p:sldId id="320" r:id="rId19"/>
    <p:sldId id="322" r:id="rId20"/>
    <p:sldId id="327" r:id="rId21"/>
    <p:sldId id="303" r:id="rId22"/>
    <p:sldId id="281" r:id="rId23"/>
    <p:sldId id="295" r:id="rId24"/>
    <p:sldId id="273" r:id="rId25"/>
    <p:sldId id="296" r:id="rId26"/>
    <p:sldId id="328" r:id="rId27"/>
    <p:sldId id="270" r:id="rId28"/>
    <p:sldId id="330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03845B-1CB2-4C61-AFE4-61B49FA38608}">
          <p14:sldIdLst>
            <p14:sldId id="329"/>
            <p14:sldId id="337"/>
            <p14:sldId id="283"/>
            <p14:sldId id="333"/>
            <p14:sldId id="332"/>
            <p14:sldId id="338"/>
            <p14:sldId id="334"/>
            <p14:sldId id="331"/>
            <p14:sldId id="311"/>
            <p14:sldId id="312"/>
            <p14:sldId id="335"/>
            <p14:sldId id="318"/>
            <p14:sldId id="297"/>
            <p14:sldId id="336"/>
            <p14:sldId id="299"/>
            <p14:sldId id="319"/>
            <p14:sldId id="320"/>
            <p14:sldId id="322"/>
            <p14:sldId id="327"/>
            <p14:sldId id="303"/>
            <p14:sldId id="281"/>
            <p14:sldId id="295"/>
            <p14:sldId id="273"/>
            <p14:sldId id="296"/>
            <p14:sldId id="328"/>
            <p14:sldId id="270"/>
            <p14:sldId id="330"/>
          </p14:sldIdLst>
        </p14:section>
        <p14:section name="Untitled Section" id="{CF1AA3AF-8E06-4093-999D-4A44B666D6C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538" autoAdjust="0"/>
    <p:restoredTop sz="94660"/>
  </p:normalViewPr>
  <p:slideViewPr>
    <p:cSldViewPr snapToGrid="0">
      <p:cViewPr varScale="1">
        <p:scale>
          <a:sx n="66" d="100"/>
          <a:sy n="66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DF406-C72F-4F62-AB72-27CC9E56B333}" type="datetimeFigureOut">
              <a:rPr lang="nl-NL" smtClean="0"/>
              <a:pPr/>
              <a:t>23-5-2017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F17F-CCA6-4E91-9D7E-EE17238580D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26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/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0F3471-B565-48E5-A35E-EEBAFAF6B566}" type="slidenum">
              <a:rPr lang="nl-NL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2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/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7D2B57-D032-4252-A3D8-1923A2772812}" type="slidenum">
              <a:rPr lang="nl-NL"/>
              <a:pPr/>
              <a:t>10</a:t>
            </a:fld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/>
          </a:p>
        </p:txBody>
      </p:sp>
      <p:sp>
        <p:nvSpPr>
          <p:cNvPr id="634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9F0BDC-BDDA-49E9-AAF3-02B05F564F9E}" type="slidenum">
              <a:rPr lang="nl-NL"/>
              <a:pPr/>
              <a:t>11</a:t>
            </a:fld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/>
          </a:p>
        </p:txBody>
      </p:sp>
      <p:sp>
        <p:nvSpPr>
          <p:cNvPr id="634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9F0BDC-BDDA-49E9-AAF3-02B05F564F9E}" type="slidenum">
              <a:rPr lang="nl-NL"/>
              <a:pPr/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/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AC00C4-BA91-47CD-91CF-2BAB8CFB1EC5}" type="slidenum">
              <a:rPr lang="nl-NL"/>
              <a:pPr/>
              <a:t>16</a:t>
            </a:fld>
            <a:endParaRPr lang="nl-N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/>
          </a:p>
        </p:txBody>
      </p:sp>
      <p:sp>
        <p:nvSpPr>
          <p:cNvPr id="655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CCAFCD-DDFD-443C-BE47-C615806ADE3F}" type="slidenum">
              <a:rPr lang="nl-NL"/>
              <a:pPr/>
              <a:t>17</a:t>
            </a:fld>
            <a:endParaRPr lang="nl-N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4E393-8209-4A05-A1FC-67EF084BE569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4E393-8209-4A05-A1FC-67EF084BE569}" type="slidenum">
              <a:rPr lang="nl-NL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34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9B9E3C-7EA2-4283-B1B2-DA5817DBB21A}" type="slidenum">
              <a:rPr lang="nl-NL">
                <a:solidFill>
                  <a:prstClr val="black"/>
                </a:solidFill>
              </a:rPr>
              <a:pPr/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08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dirty="0"/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0F3471-B565-48E5-A35E-EEBAFAF6B566}" type="slidenum">
              <a:rPr lang="nl-NL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2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F17F-CCA6-4E91-9D7E-EE17238580D8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4E393-8209-4A05-A1FC-67EF084BE569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1BD60-4464-4ECF-B808-0CDBD95C43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6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6E1BC-0506-4C6D-A409-3C579303320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5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A787-EC47-46EF-980C-4C7A8BB937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8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393E3-C71F-4354-873C-F25815F48A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0F82-E65A-44F5-AD3E-7D522C7F3A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9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76F5-C066-485C-AA71-CD83F2E4B3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8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527B9-48C2-4F4D-8DF4-59D89DA943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noProof="0" dirty="0"/>
              <a:t>Klik op het pictogram als u een illustratie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98-3521-4F43-A1B7-7B68BEC484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1BD60-4464-4ECF-B808-0CDBD95C43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16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AA73-D680-4982-B7C6-247A97042E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95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624F-9CE5-400C-8A26-B3884DC505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1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AA73-D680-4982-B7C6-247A97042E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45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AECA5-0B55-496F-BA8C-4525D235F6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77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A1D97-5062-471E-881B-B28832D9C7D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84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5AC5-5853-485C-8ECF-51C0BDCE9E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37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0EAE8-A564-4297-8F43-5E2E2A134C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80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0EAE8-A564-4297-8F43-5E2E2A134C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2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0EAE8-A564-4297-8F43-5E2E2A134C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90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6E1BC-0506-4C6D-A409-3C579303320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7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A787-EC47-46EF-980C-4C7A8BB937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33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393E3-C71F-4354-873C-F25815F48A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31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0F82-E65A-44F5-AD3E-7D522C7F3A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624F-9CE5-400C-8A26-B3884DC505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96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76F5-C066-485C-AA71-CD83F2E4B3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31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527B9-48C2-4F4D-8DF4-59D89DA943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28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noProof="0" dirty="0"/>
              <a:t>Klik op het pictogram als u een illustratie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98-3521-4F43-A1B7-7B68BEC484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AECA5-0B55-496F-BA8C-4525D235F6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A1D97-5062-471E-881B-B28832D9C7D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5AC5-5853-485C-8ECF-51C0BDCE9E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2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0EAE8-A564-4297-8F43-5E2E2A134C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0EAE8-A564-4297-8F43-5E2E2A134C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6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0EAE8-A564-4297-8F43-5E2E2A134C1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1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C0EA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F0EAE8-A564-4297-8F43-5E2E2A134C1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1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C0EA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F0EAE8-A564-4297-8F43-5E2E2A134C1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8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ndala basis voor diploma 2"/>
          <p:cNvPicPr/>
          <p:nvPr/>
        </p:nvPicPr>
        <p:blipFill>
          <a:blip r:embed="rId3" cstate="print">
            <a:lum bright="74000" contrast="-74000"/>
          </a:blip>
          <a:srcRect/>
          <a:stretch>
            <a:fillRect/>
          </a:stretch>
        </p:blipFill>
        <p:spPr bwMode="auto">
          <a:xfrm>
            <a:off x="677335" y="609601"/>
            <a:ext cx="7772400" cy="267546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1242459" y="1478853"/>
            <a:ext cx="6996320" cy="857250"/>
          </a:xfrm>
        </p:spPr>
        <p:txBody>
          <a:bodyPr/>
          <a:lstStyle/>
          <a:p>
            <a:r>
              <a:rPr lang="nl-NL" sz="4800" b="1" dirty="0">
                <a:solidFill>
                  <a:srgbClr val="C00000"/>
                </a:solidFill>
                <a:latin typeface="Calibri" pitchFamily="34" charset="0"/>
              </a:rPr>
              <a:t>Nucleus College Nederland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74665" y="5963911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A50021"/>
                </a:solidFill>
                <a:latin typeface="Calibri" pitchFamily="34" charset="0"/>
              </a:rPr>
              <a:t>Nucleus</a:t>
            </a:r>
            <a:r>
              <a:rPr lang="nl-NL" sz="105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5800" y="3045204"/>
            <a:ext cx="7772400" cy="3050796"/>
          </a:xfrm>
          <a:noFill/>
        </p:spPr>
        <p:txBody>
          <a:bodyPr/>
          <a:lstStyle/>
          <a:p>
            <a:pPr>
              <a:buNone/>
            </a:pPr>
            <a:r>
              <a:rPr lang="nl-NL" dirty="0"/>
              <a:t>                                     </a:t>
            </a:r>
          </a:p>
          <a:p>
            <a:pPr>
              <a:buNone/>
            </a:pPr>
            <a:r>
              <a:rPr lang="nl-NL" dirty="0"/>
              <a:t>                                      presenteert</a:t>
            </a:r>
          </a:p>
          <a:p>
            <a:pPr algn="ctr">
              <a:buNone/>
            </a:pPr>
            <a:endParaRPr lang="nl-NL" b="1" dirty="0"/>
          </a:p>
          <a:p>
            <a:pPr algn="ctr">
              <a:buNone/>
            </a:pPr>
            <a:r>
              <a:rPr lang="nl-NL" sz="3200" b="1" dirty="0"/>
              <a:t>      Eerste   Emotionele  Hulp </a:t>
            </a:r>
          </a:p>
          <a:p>
            <a:pPr algn="ctr">
              <a:buNone/>
            </a:pPr>
            <a:endParaRPr lang="nl-NL" sz="3200" b="1" dirty="0"/>
          </a:p>
          <a:p>
            <a:pPr algn="ctr">
              <a:buNone/>
            </a:pPr>
            <a:r>
              <a:rPr lang="nl-NL" sz="3200" b="1" dirty="0"/>
              <a:t>           Bij Bevallingen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80817" y="1224393"/>
            <a:ext cx="1168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ctr"/>
                <a:tab pos="2743200" algn="ctr"/>
                <a:tab pos="5486400" algn="r"/>
              </a:tabLst>
            </a:pP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Informatie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177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0649"/>
            <a:ext cx="8229600" cy="2520280"/>
          </a:xfrm>
        </p:spPr>
        <p:txBody>
          <a:bodyPr/>
          <a:lstStyle/>
          <a:p>
            <a:br>
              <a:rPr lang="en-US" b="1" dirty="0"/>
            </a:br>
            <a:r>
              <a:rPr lang="en-US" b="1" dirty="0">
                <a:latin typeface="Calibri" pitchFamily="34" charset="0"/>
              </a:rPr>
              <a:t>Dualisme vinden we in het lichaam terug, dus ook 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in het brein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  </a:t>
            </a:r>
            <a:endParaRPr lang="nl-NL" dirty="0">
              <a:latin typeface="Calibri" pitchFamily="34" charset="0"/>
            </a:endParaRPr>
          </a:p>
        </p:txBody>
      </p:sp>
      <p:pic>
        <p:nvPicPr>
          <p:cNvPr id="12291" name="Picture 3" descr="C:\Documents and Settings\HP_Eigenaar\Mijn documenten\Mijn afbeeldingen\Nieuwe map (3)\yin-and-ya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1"/>
            <a:ext cx="26654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C:\Randy hersteld\My Pictures\breinsc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5" y="3212976"/>
            <a:ext cx="25304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772400" y="61722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A50021"/>
                </a:solidFill>
              </a:rPr>
              <a:t>Nucleus</a:t>
            </a:r>
            <a:r>
              <a:rPr lang="nl-NL" sz="1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6169"/>
            <a:ext cx="7772400" cy="6342077"/>
          </a:xfrm>
        </p:spPr>
        <p:txBody>
          <a:bodyPr/>
          <a:lstStyle/>
          <a:p>
            <a:br>
              <a:rPr lang="en-US" sz="6000" b="1" dirty="0">
                <a:latin typeface="Calibri" pitchFamily="34" charset="0"/>
              </a:rPr>
            </a:br>
            <a:br>
              <a:rPr lang="en-US" sz="6000" b="1" dirty="0">
                <a:latin typeface="Calibri" pitchFamily="34" charset="0"/>
              </a:rPr>
            </a:br>
            <a:r>
              <a:rPr lang="en-US" sz="6000" b="1" dirty="0">
                <a:latin typeface="Calibri" pitchFamily="34" charset="0"/>
              </a:rPr>
              <a:t> 2 </a:t>
            </a:r>
            <a:br>
              <a:rPr lang="en-US" sz="6000" b="1" dirty="0">
                <a:latin typeface="Calibri" pitchFamily="34" charset="0"/>
              </a:rPr>
            </a:br>
            <a:r>
              <a:rPr lang="en-US" sz="6000" b="1" dirty="0" err="1">
                <a:latin typeface="Calibri" pitchFamily="34" charset="0"/>
              </a:rPr>
              <a:t>manieren</a:t>
            </a:r>
            <a:r>
              <a:rPr lang="en-US" sz="6000" b="1" dirty="0">
                <a:latin typeface="Calibri" pitchFamily="34" charset="0"/>
              </a:rPr>
              <a:t> :</a:t>
            </a:r>
            <a:br>
              <a:rPr lang="en-US" sz="6000" b="1" dirty="0">
                <a:latin typeface="Calibri" pitchFamily="34" charset="0"/>
              </a:rPr>
            </a:br>
            <a:br>
              <a:rPr lang="en-US" sz="6000" b="1" dirty="0">
                <a:latin typeface="Calibri" pitchFamily="34" charset="0"/>
              </a:rPr>
            </a:br>
            <a:r>
              <a:rPr lang="en-US" sz="6000" b="1" dirty="0">
                <a:latin typeface="Calibri" pitchFamily="34" charset="0"/>
              </a:rPr>
              <a:t> </a:t>
            </a:r>
            <a:r>
              <a:rPr lang="en-US" sz="6000" b="1" dirty="0" err="1">
                <a:latin typeface="Calibri" pitchFamily="34" charset="0"/>
              </a:rPr>
              <a:t>ervaren</a:t>
            </a:r>
            <a:r>
              <a:rPr lang="en-US" sz="6000" b="1" dirty="0">
                <a:latin typeface="Calibri" pitchFamily="34" charset="0"/>
              </a:rPr>
              <a:t> </a:t>
            </a:r>
            <a:br>
              <a:rPr lang="en-US" sz="6000" b="1" dirty="0">
                <a:latin typeface="Calibri" pitchFamily="34" charset="0"/>
              </a:rPr>
            </a:br>
            <a:r>
              <a:rPr lang="en-US" sz="6000" b="1" dirty="0">
                <a:latin typeface="Calibri" pitchFamily="34" charset="0"/>
              </a:rPr>
              <a:t>&amp;</a:t>
            </a:r>
            <a:br>
              <a:rPr lang="en-US" sz="6000" b="1" dirty="0">
                <a:latin typeface="Calibri" pitchFamily="34" charset="0"/>
              </a:rPr>
            </a:br>
            <a:r>
              <a:rPr lang="en-US" sz="6000" b="1" dirty="0" err="1">
                <a:latin typeface="Calibri" pitchFamily="34" charset="0"/>
              </a:rPr>
              <a:t>weten</a:t>
            </a:r>
            <a:br>
              <a:rPr lang="en-US" sz="6000" b="1" dirty="0">
                <a:latin typeface="Calibri" pitchFamily="34" charset="0"/>
              </a:rPr>
            </a:br>
            <a:br>
              <a:rPr lang="en-US" sz="6000" b="1" dirty="0">
                <a:latin typeface="Calibri" pitchFamily="34" charset="0"/>
              </a:rPr>
            </a:br>
            <a:endParaRPr lang="en-GB" sz="6000" b="1" dirty="0">
              <a:latin typeface="Calibri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772400" y="61722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A50021"/>
                </a:solidFill>
              </a:rPr>
              <a:t>Nucleus</a:t>
            </a:r>
            <a:r>
              <a:rPr lang="nl-NL" sz="1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dirty="0" err="1">
                <a:latin typeface="Calibri" pitchFamily="34" charset="0"/>
              </a:rPr>
              <a:t>Vakantie</a:t>
            </a:r>
            <a:r>
              <a:rPr lang="en-US" sz="5400" dirty="0">
                <a:latin typeface="Calibri" pitchFamily="34" charset="0"/>
              </a:rPr>
              <a:t>!!!</a:t>
            </a:r>
            <a:endParaRPr lang="en-GB" sz="5400" dirty="0">
              <a:latin typeface="Calibri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772400" y="61722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A50021"/>
                </a:solidFill>
              </a:rPr>
              <a:t>Nucleus</a:t>
            </a:r>
            <a:r>
              <a:rPr lang="nl-NL" sz="1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9183" y="0"/>
            <a:ext cx="9144000" cy="68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5" descr="C:\Users\start\Pictures\MP Navigator\tekeningen Joke\IMG_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169"/>
            <a:ext cx="9144000" cy="77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750" y="1291905"/>
            <a:ext cx="8229600" cy="4812033"/>
          </a:xfrm>
          <a:prstGeom prst="rect">
            <a:avLst/>
          </a:prstGeom>
        </p:spPr>
        <p:txBody>
          <a:bodyPr/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Herinneringen beginnen</a:t>
            </a:r>
          </a:p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vanaf de conceptie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939567" y="276837"/>
            <a:ext cx="7432645" cy="1518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  <a:latin typeface="Calibri" pitchFamily="34" charset="0"/>
              </a:rPr>
              <a:t>Elke passage wordt geregistreerd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17" y="369116"/>
            <a:ext cx="7772400" cy="1336350"/>
          </a:xfrm>
        </p:spPr>
        <p:txBody>
          <a:bodyPr/>
          <a:lstStyle/>
          <a:p>
            <a:r>
              <a:rPr lang="nl-NL" b="1" dirty="0"/>
              <a:t>COMMUNICATIE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1" y="1564476"/>
            <a:ext cx="7117835" cy="45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5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My documents\My Pictures\accident_500x433.jpg"/>
          <p:cNvPicPr>
            <a:picLocks noChangeAspect="1" noChangeArrowheads="1"/>
          </p:cNvPicPr>
          <p:nvPr/>
        </p:nvPicPr>
        <p:blipFill>
          <a:blip r:embed="rId3" cstate="print">
            <a:lum bright="-6000" contrast="-33000"/>
          </a:blip>
          <a:srcRect/>
          <a:stretch>
            <a:fillRect/>
          </a:stretch>
        </p:blipFill>
        <p:spPr bwMode="auto">
          <a:xfrm>
            <a:off x="-337830" y="-392320"/>
            <a:ext cx="10131795" cy="755663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rgbClr val="FFFF00"/>
                </a:solidFill>
                <a:latin typeface="Calibri" pitchFamily="34" charset="0"/>
              </a:rPr>
              <a:t>Definitie  trauma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97607" y="2167100"/>
            <a:ext cx="7920880" cy="2800767"/>
          </a:xfrm>
          <a:prstGeom prst="rect">
            <a:avLst/>
          </a:prstGeom>
          <a:noFill/>
          <a:ln>
            <a:solidFill>
              <a:srgbClr val="99FF6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We </a:t>
            </a:r>
            <a:r>
              <a:rPr lang="en-US" sz="4400" dirty="0" err="1">
                <a:solidFill>
                  <a:srgbClr val="FFFF00"/>
                </a:solidFill>
              </a:rPr>
              <a:t>beschouwen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elke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ernstige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verstoring</a:t>
            </a:r>
            <a:r>
              <a:rPr lang="en-US" sz="4400" dirty="0">
                <a:solidFill>
                  <a:srgbClr val="FFFF00"/>
                </a:solidFill>
              </a:rPr>
              <a:t> in de communicatie tussen de beide breinhelften als</a:t>
            </a:r>
          </a:p>
          <a:p>
            <a:r>
              <a:rPr lang="en-US" sz="4400" dirty="0">
                <a:solidFill>
                  <a:srgbClr val="FFFF00"/>
                </a:solidFill>
              </a:rPr>
              <a:t>                </a:t>
            </a:r>
            <a:r>
              <a:rPr lang="en-US" sz="4400" dirty="0"/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traumatisch</a:t>
            </a:r>
            <a:endParaRPr lang="nl-N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924800" y="6093296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CCFFCC"/>
                </a:solidFill>
              </a:rPr>
              <a:t>Nucleus</a:t>
            </a:r>
            <a:r>
              <a:rPr lang="nl-NL" sz="14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sz="2400" dirty="0"/>
              <a:t> </a:t>
            </a:r>
          </a:p>
        </p:txBody>
      </p:sp>
      <p:sp>
        <p:nvSpPr>
          <p:cNvPr id="8" name="Ovaal 7"/>
          <p:cNvSpPr/>
          <p:nvPr/>
        </p:nvSpPr>
        <p:spPr>
          <a:xfrm>
            <a:off x="4815280" y="1182848"/>
            <a:ext cx="9144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 </a:t>
            </a:r>
          </a:p>
          <a:p>
            <a:pPr eaLnBrk="1" hangingPunct="1">
              <a:buFontTx/>
              <a:buNone/>
            </a:pPr>
            <a:r>
              <a:rPr lang="en-GB" dirty="0"/>
              <a:t> 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75856" y="332656"/>
            <a:ext cx="288032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 dirty="0">
                <a:solidFill>
                  <a:schemeClr val="tx2"/>
                </a:solidFill>
              </a:rPr>
              <a:t>Wanneer  wordt het traumatisch ? </a:t>
            </a:r>
          </a:p>
          <a:p>
            <a:pPr>
              <a:spcBef>
                <a:spcPct val="50000"/>
              </a:spcBef>
            </a:pPr>
            <a:br>
              <a:rPr lang="nl-NL" sz="2000" dirty="0">
                <a:solidFill>
                  <a:schemeClr val="tx2"/>
                </a:solidFill>
              </a:rPr>
            </a:br>
            <a:r>
              <a:rPr lang="nl-NL" sz="2000" dirty="0">
                <a:solidFill>
                  <a:schemeClr val="tx2"/>
                </a:solidFill>
              </a:rPr>
              <a:t>  * Controleverlies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chemeClr val="tx2"/>
                </a:solidFill>
              </a:rPr>
              <a:t>  * In shock zijn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chemeClr val="tx2"/>
                </a:solidFill>
              </a:rPr>
              <a:t>  * Doelloosheid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chemeClr val="tx2"/>
                </a:solidFill>
              </a:rPr>
              <a:t>  * Blanco geheugen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chemeClr val="tx2"/>
                </a:solidFill>
              </a:rPr>
              <a:t>  * Vertrouwensbreuk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chemeClr val="tx2"/>
                </a:solidFill>
              </a:rPr>
              <a:t>  * Gevoel ging dood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chemeClr val="tx2"/>
                </a:solidFill>
              </a:rPr>
              <a:t>  * Niemand hielp je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latin typeface="Times New Roman" pitchFamily="18" charset="0"/>
              </a:rPr>
              <a:t>  * Opgeven 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latin typeface="Times New Roman" pitchFamily="18" charset="0"/>
              </a:rPr>
              <a:t>  * Machteloosheid 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latin typeface="Times New Roman" pitchFamily="18" charset="0"/>
              </a:rPr>
              <a:t>  * Geweld</a:t>
            </a:r>
          </a:p>
          <a:p>
            <a:pPr>
              <a:spcBef>
                <a:spcPct val="50000"/>
              </a:spcBef>
            </a:pPr>
            <a:endParaRPr lang="nl-NL" sz="20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nl-NL" sz="2000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latin typeface="Times New Roman" pitchFamily="18" charset="0"/>
              </a:rPr>
              <a:t> </a:t>
            </a:r>
            <a:endParaRPr lang="nl-NL" sz="2000" b="1" dirty="0">
              <a:latin typeface="Times New Roman" pitchFamily="18" charset="0"/>
            </a:endParaRPr>
          </a:p>
        </p:txBody>
      </p:sp>
      <p:pic>
        <p:nvPicPr>
          <p:cNvPr id="26628" name="Picture 6" descr="D:\My documents\My Pictures\accident_500x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0188"/>
            <a:ext cx="290988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C:\Documents and Settings\nieuw\My Documents\My Pictures\robber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24876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C:\Documents and Settings\HP_Eigenaar\Mijn documenten\Mijn afbeeldingen\Nieuwe map (3)\ic_b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2973" y="3933057"/>
            <a:ext cx="2997755" cy="232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C:\Documents and Settings\HP_Eigenaar\Mijn documenten\Mijn afbeeldingen\Nieuwe map (3)\CAIFS16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5726" y="228600"/>
            <a:ext cx="2120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7924800" y="62484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A50021"/>
                </a:solidFill>
              </a:rPr>
              <a:t>Nucleus</a:t>
            </a:r>
            <a:r>
              <a:rPr lang="nl-NL" sz="1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22603" y="335561"/>
            <a:ext cx="6264696" cy="1174458"/>
          </a:xfrm>
        </p:spPr>
        <p:txBody>
          <a:bodyPr/>
          <a:lstStyle/>
          <a:p>
            <a:r>
              <a:rPr lang="nl-NL" b="1" dirty="0">
                <a:latin typeface="Calibri" pitchFamily="34" charset="0"/>
              </a:rPr>
              <a:t>In 2 Stappen naar </a:t>
            </a:r>
            <a:br>
              <a:rPr lang="nl-NL" b="1" dirty="0">
                <a:latin typeface="Calibri" pitchFamily="34" charset="0"/>
              </a:rPr>
            </a:br>
            <a:r>
              <a:rPr lang="nl-NL" b="1" dirty="0">
                <a:latin typeface="Calibri" pitchFamily="34" charset="0"/>
              </a:rPr>
              <a:t>herstel communicatie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1671" y="1820412"/>
            <a:ext cx="8388991" cy="3942824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nl-NL" sz="4400" dirty="0">
                <a:latin typeface="Calibri" pitchFamily="34" charset="0"/>
              </a:rPr>
              <a:t>Nucleus vinden </a:t>
            </a:r>
            <a:br>
              <a:rPr lang="nl-NL" sz="4400" dirty="0">
                <a:latin typeface="Calibri" pitchFamily="34" charset="0"/>
              </a:rPr>
            </a:br>
            <a:r>
              <a:rPr lang="nl-NL" sz="4400" dirty="0">
                <a:latin typeface="Calibri" pitchFamily="34" charset="0"/>
              </a:rPr>
              <a:t>                    </a:t>
            </a:r>
            <a:r>
              <a:rPr lang="nl-NL" sz="3600" dirty="0">
                <a:latin typeface="Calibri" pitchFamily="34" charset="0"/>
              </a:rPr>
              <a:t>(wanneer begon het)</a:t>
            </a:r>
          </a:p>
          <a:p>
            <a:pPr marL="742950" indent="-742950">
              <a:buAutoNum type="arabicPeriod"/>
            </a:pPr>
            <a:endParaRPr lang="nl-NL" sz="3600" dirty="0">
              <a:latin typeface="Calibri" pitchFamily="34" charset="0"/>
            </a:endParaRPr>
          </a:p>
          <a:p>
            <a:pPr marL="742950" indent="-742950">
              <a:buAutoNum type="arabicPeriod"/>
            </a:pPr>
            <a:r>
              <a:rPr lang="nl-NL" sz="4400" dirty="0">
                <a:latin typeface="Calibri" pitchFamily="34" charset="0"/>
              </a:rPr>
              <a:t>Positief alternatief</a:t>
            </a:r>
            <a:br>
              <a:rPr lang="nl-NL" sz="4400" dirty="0">
                <a:latin typeface="Calibri" pitchFamily="34" charset="0"/>
              </a:rPr>
            </a:br>
            <a:r>
              <a:rPr lang="nl-NL" sz="4400" dirty="0">
                <a:latin typeface="Calibri" pitchFamily="34" charset="0"/>
              </a:rPr>
              <a:t>            </a:t>
            </a:r>
            <a:r>
              <a:rPr lang="nl-NL" sz="3600" dirty="0">
                <a:latin typeface="Calibri" pitchFamily="34" charset="0"/>
              </a:rPr>
              <a:t>(hoe had je het anders gewild)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772400" y="61722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A50021"/>
                </a:solidFill>
              </a:rPr>
              <a:t>Nucleus</a:t>
            </a:r>
            <a:r>
              <a:rPr lang="nl-NL" sz="1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92187" y="536896"/>
            <a:ext cx="7772400" cy="855677"/>
          </a:xfrm>
        </p:spPr>
        <p:txBody>
          <a:bodyPr/>
          <a:lstStyle/>
          <a:p>
            <a:r>
              <a:rPr lang="nl-NL" dirty="0"/>
              <a:t>Indicaties PTSS  na bevalling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4294967295"/>
          </p:nvPr>
        </p:nvSpPr>
        <p:spPr>
          <a:xfrm>
            <a:off x="387614" y="1895839"/>
            <a:ext cx="3949495" cy="4546905"/>
          </a:xfrm>
        </p:spPr>
        <p:txBody>
          <a:bodyPr/>
          <a:lstStyle/>
          <a:p>
            <a:r>
              <a:rPr lang="nl-NL" dirty="0"/>
              <a:t>depressie</a:t>
            </a:r>
          </a:p>
          <a:p>
            <a:r>
              <a:rPr lang="nl-NL" dirty="0"/>
              <a:t> </a:t>
            </a:r>
            <a:r>
              <a:rPr lang="nl-NL" dirty="0" err="1"/>
              <a:t>gyneacologische</a:t>
            </a:r>
            <a:r>
              <a:rPr lang="nl-NL" dirty="0"/>
              <a:t> problemen</a:t>
            </a:r>
          </a:p>
          <a:p>
            <a:r>
              <a:rPr lang="nl-NL" dirty="0"/>
              <a:t>seksuele problemen</a:t>
            </a:r>
          </a:p>
          <a:p>
            <a:r>
              <a:rPr lang="nl-NL" dirty="0"/>
              <a:t>borstvoedingsproblemen</a:t>
            </a:r>
          </a:p>
          <a:p>
            <a:r>
              <a:rPr lang="nl-NL" dirty="0"/>
              <a:t>stemmingsstoornissen</a:t>
            </a:r>
          </a:p>
          <a:p>
            <a:r>
              <a:rPr lang="nl-NL" dirty="0" err="1"/>
              <a:t>slaapstoornssen</a:t>
            </a:r>
            <a:endParaRPr lang="nl-NL" dirty="0"/>
          </a:p>
          <a:p>
            <a:r>
              <a:rPr lang="nl-NL" dirty="0"/>
              <a:t>schuldgevoel </a:t>
            </a:r>
          </a:p>
          <a:p>
            <a:r>
              <a:rPr lang="nl-NL" dirty="0"/>
              <a:t>hyperalert</a:t>
            </a:r>
          </a:p>
          <a:p>
            <a:r>
              <a:rPr lang="nl-NL" dirty="0"/>
              <a:t>hechtingsstoornis</a:t>
            </a:r>
          </a:p>
          <a:p>
            <a:endParaRPr lang="nl-NL" dirty="0"/>
          </a:p>
          <a:p>
            <a:pPr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4"/>
          <p:cNvSpPr txBox="1">
            <a:spLocks/>
          </p:cNvSpPr>
          <p:nvPr/>
        </p:nvSpPr>
        <p:spPr bwMode="auto">
          <a:xfrm>
            <a:off x="4865616" y="1855294"/>
            <a:ext cx="3825379" cy="43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NL" sz="2400" kern="0" dirty="0"/>
              <a:t>m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econium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huilbaby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NL" sz="2400" kern="0" dirty="0"/>
              <a:t>voedingsproblemen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NL" sz="2400" kern="0" dirty="0"/>
              <a:t>aanrakingsproblemen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NL" sz="2400" kern="0" dirty="0"/>
              <a:t>e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czeem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buikpijn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NL" sz="2400" kern="0" dirty="0"/>
              <a:t>schrikreacties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NL" sz="2400" kern="0" dirty="0"/>
              <a:t>h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yperalert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l-NL" sz="2400" kern="0" dirty="0"/>
              <a:t>slaapproblemen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hechtingsstoornissen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72400" y="61722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A50021"/>
                </a:solidFill>
              </a:rPr>
              <a:t>Nucleus</a:t>
            </a:r>
            <a:r>
              <a:rPr lang="nl-NL" sz="1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00418"/>
          </a:xfrm>
        </p:spPr>
        <p:txBody>
          <a:bodyPr/>
          <a:lstStyle/>
          <a:p>
            <a:r>
              <a:rPr lang="nl-NL" sz="4000" b="1" dirty="0">
                <a:solidFill>
                  <a:srgbClr val="C00000"/>
                </a:solidFill>
              </a:rPr>
              <a:t>   Workshop EHBB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501630"/>
            <a:ext cx="7772400" cy="4594371"/>
          </a:xfrm>
        </p:spPr>
        <p:txBody>
          <a:bodyPr/>
          <a:lstStyle/>
          <a:p>
            <a:pPr algn="ctr"/>
            <a:r>
              <a:rPr lang="nl-NL" dirty="0"/>
              <a:t>Ons natuurlijk geboorte programma</a:t>
            </a:r>
            <a:br>
              <a:rPr lang="nl-NL" dirty="0"/>
            </a:br>
            <a:endParaRPr lang="nl-NL" dirty="0"/>
          </a:p>
          <a:p>
            <a:pPr algn="ctr"/>
            <a:r>
              <a:rPr lang="nl-NL" dirty="0"/>
              <a:t>Hoe we onze geboorte herinneren kunnen</a:t>
            </a:r>
            <a:br>
              <a:rPr lang="nl-NL" dirty="0"/>
            </a:br>
            <a:endParaRPr lang="nl-NL" dirty="0"/>
          </a:p>
          <a:p>
            <a:pPr algn="ctr"/>
            <a:r>
              <a:rPr lang="nl-NL" dirty="0"/>
              <a:t>Twee hersenhelften, waarom en hoe?</a:t>
            </a:r>
            <a:br>
              <a:rPr lang="nl-NL" dirty="0"/>
            </a:br>
            <a:endParaRPr lang="nl-NL" dirty="0"/>
          </a:p>
          <a:p>
            <a:pPr algn="ctr"/>
            <a:r>
              <a:rPr lang="nl-NL" dirty="0"/>
              <a:t>Wat is trauma en hoe verwerk je deze?</a:t>
            </a:r>
            <a:br>
              <a:rPr lang="nl-NL" dirty="0"/>
            </a:br>
            <a:endParaRPr lang="nl-NL" dirty="0"/>
          </a:p>
          <a:p>
            <a:pPr algn="ctr"/>
            <a:r>
              <a:rPr lang="nl-NL" dirty="0"/>
              <a:t>Wat is Emotionele Hulp Bij Bevallingen?</a:t>
            </a:r>
          </a:p>
          <a:p>
            <a:pPr algn="ctr"/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855" y="243281"/>
            <a:ext cx="7772400" cy="838200"/>
          </a:xfrm>
        </p:spPr>
        <p:txBody>
          <a:bodyPr/>
          <a:lstStyle/>
          <a:p>
            <a:r>
              <a:rPr lang="nl-NL" b="1" dirty="0"/>
              <a:t>Emotionele nazorg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9450" y="1208017"/>
            <a:ext cx="8265253" cy="5410898"/>
          </a:xfrm>
        </p:spPr>
        <p:txBody>
          <a:bodyPr/>
          <a:lstStyle/>
          <a:p>
            <a:r>
              <a:rPr lang="nl-NL" b="1" dirty="0"/>
              <a:t>Kraamtijd goede gelegenheid voor EHBB</a:t>
            </a:r>
          </a:p>
          <a:p>
            <a:pPr lvl="1"/>
            <a:br>
              <a:rPr lang="nl-NL" dirty="0"/>
            </a:br>
            <a:r>
              <a:rPr lang="nl-NL" dirty="0"/>
              <a:t>je kent het gezin van dichterbij</a:t>
            </a:r>
          </a:p>
          <a:p>
            <a:pPr lvl="1"/>
            <a:r>
              <a:rPr lang="nl-NL" dirty="0"/>
              <a:t>je ziet de gevolgen van een nare bevalling</a:t>
            </a:r>
          </a:p>
          <a:p>
            <a:pPr lvl="1"/>
            <a:r>
              <a:rPr lang="nl-NL" dirty="0"/>
              <a:t>je bent een autoriteit, vooral bij de eerste</a:t>
            </a:r>
          </a:p>
          <a:p>
            <a:pPr lvl="1"/>
            <a:r>
              <a:rPr lang="nl-NL" dirty="0"/>
              <a:t>je bent langere periode bij het gezin</a:t>
            </a:r>
          </a:p>
          <a:p>
            <a:pPr lvl="1"/>
            <a:endParaRPr lang="nl-NL" dirty="0"/>
          </a:p>
          <a:p>
            <a:pPr lvl="1"/>
            <a:r>
              <a:rPr lang="nl-NL" b="1" dirty="0"/>
              <a:t>Wat is voor emotionele nazorg nog meer nodig?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 je hebt empathie (inlevingsvermogen) nodig</a:t>
            </a:r>
          </a:p>
          <a:p>
            <a:pPr lvl="1"/>
            <a:r>
              <a:rPr lang="nl-NL" dirty="0"/>
              <a:t> bewustwording van je autoriteit</a:t>
            </a:r>
          </a:p>
          <a:p>
            <a:pPr lvl="1"/>
            <a:r>
              <a:rPr lang="nl-NL" dirty="0"/>
              <a:t>emotioneel evenwichtig, professioneel</a:t>
            </a:r>
          </a:p>
          <a:p>
            <a:pPr lvl="1"/>
            <a:endParaRPr lang="nl-NL" dirty="0"/>
          </a:p>
          <a:p>
            <a:pPr lvl="1">
              <a:buNone/>
            </a:pPr>
            <a:endParaRPr lang="nl-NL" dirty="0"/>
          </a:p>
          <a:p>
            <a:pPr lvl="1">
              <a:buNone/>
            </a:pPr>
            <a:endParaRPr lang="nl-NL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40747" y="6040073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A50021"/>
                </a:solidFill>
                <a:latin typeface="Calibri" pitchFamily="34" charset="0"/>
              </a:rPr>
              <a:t>Nucleus</a:t>
            </a:r>
            <a:r>
              <a:rPr lang="nl-NL" sz="105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0" y="592206"/>
            <a:ext cx="7772400" cy="857250"/>
          </a:xfrm>
        </p:spPr>
        <p:txBody>
          <a:bodyPr/>
          <a:lstStyle/>
          <a:p>
            <a:r>
              <a:rPr lang="nl-NL" sz="3600" b="1" dirty="0">
                <a:solidFill>
                  <a:schemeClr val="tx1"/>
                </a:solidFill>
              </a:rPr>
              <a:t>Waarom EHBB 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785" y="1680403"/>
            <a:ext cx="8729316" cy="4852919"/>
          </a:xfrm>
        </p:spPr>
        <p:txBody>
          <a:bodyPr/>
          <a:lstStyle/>
          <a:p>
            <a:r>
              <a:rPr lang="nl-NL" b="1" dirty="0"/>
              <a:t>Direct, </a:t>
            </a:r>
            <a:r>
              <a:rPr lang="nl-NL" dirty="0"/>
              <a:t>kort na de bevalling, maar ook jaren later nog effect</a:t>
            </a:r>
            <a:br>
              <a:rPr lang="nl-NL" dirty="0"/>
            </a:br>
            <a:endParaRPr lang="nl-NL" dirty="0"/>
          </a:p>
          <a:p>
            <a:r>
              <a:rPr lang="nl-NL" b="1" dirty="0"/>
              <a:t>Duurzaam, </a:t>
            </a:r>
            <a:r>
              <a:rPr lang="nl-NL" dirty="0"/>
              <a:t>ander goed gevoel is blijvend</a:t>
            </a:r>
          </a:p>
          <a:p>
            <a:endParaRPr lang="nl-NL" dirty="0"/>
          </a:p>
          <a:p>
            <a:r>
              <a:rPr lang="nl-NL" b="1" dirty="0"/>
              <a:t>Niet belastend </a:t>
            </a:r>
            <a:r>
              <a:rPr lang="nl-NL" dirty="0"/>
              <a:t>-het loopt goed af- voor ouders en hulpverlener</a:t>
            </a:r>
          </a:p>
          <a:p>
            <a:endParaRPr lang="nl-NL" dirty="0"/>
          </a:p>
          <a:p>
            <a:r>
              <a:rPr lang="nl-NL" b="1" dirty="0"/>
              <a:t>Informeel, </a:t>
            </a:r>
            <a:r>
              <a:rPr lang="nl-NL" dirty="0" err="1"/>
              <a:t>empathische</a:t>
            </a:r>
            <a:r>
              <a:rPr lang="nl-NL" dirty="0"/>
              <a:t> vraagstelling</a:t>
            </a:r>
          </a:p>
          <a:p>
            <a:endParaRPr lang="nl-NL" dirty="0"/>
          </a:p>
          <a:p>
            <a:r>
              <a:rPr lang="nl-NL" b="1" dirty="0"/>
              <a:t>Relaties </a:t>
            </a:r>
            <a:r>
              <a:rPr lang="nl-NL" dirty="0"/>
              <a:t>worden positief beïnvloed </a:t>
            </a:r>
          </a:p>
          <a:p>
            <a:endParaRPr lang="nl-NL" dirty="0"/>
          </a:p>
          <a:p>
            <a:r>
              <a:rPr lang="nl-NL" b="1" dirty="0"/>
              <a:t>Preventief, </a:t>
            </a:r>
            <a:r>
              <a:rPr lang="nl-NL" dirty="0"/>
              <a:t>voorkomt bronnen van veel latere problemen</a:t>
            </a:r>
            <a:br>
              <a:rPr lang="nl-NL" dirty="0"/>
            </a:br>
            <a:endParaRPr lang="nl-NL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886700" y="6163989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A50021"/>
                </a:solidFill>
                <a:latin typeface="Calibri" pitchFamily="34" charset="0"/>
              </a:rPr>
              <a:t>Nucleus</a:t>
            </a:r>
            <a:r>
              <a:rPr lang="nl-NL" sz="105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2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0574"/>
            <a:ext cx="7772400" cy="1143000"/>
          </a:xfrm>
        </p:spPr>
        <p:txBody>
          <a:bodyPr/>
          <a:lstStyle/>
          <a:p>
            <a:r>
              <a:rPr lang="nl-NL" sz="3600" b="1" dirty="0"/>
              <a:t>Wat doet EHBB 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5913"/>
            <a:ext cx="7772400" cy="4114800"/>
          </a:xfrm>
        </p:spPr>
        <p:txBody>
          <a:bodyPr/>
          <a:lstStyle/>
          <a:p>
            <a:r>
              <a:rPr lang="nl-NL" dirty="0"/>
              <a:t>Het </a:t>
            </a:r>
            <a:r>
              <a:rPr lang="nl-NL" b="1" dirty="0"/>
              <a:t>verandert het gevoel </a:t>
            </a:r>
            <a:r>
              <a:rPr lang="nl-NL" dirty="0"/>
              <a:t>over de bevalling</a:t>
            </a:r>
          </a:p>
          <a:p>
            <a:endParaRPr lang="nl-NL" dirty="0"/>
          </a:p>
          <a:p>
            <a:r>
              <a:rPr lang="nl-NL" b="1" dirty="0"/>
              <a:t>Herstelt </a:t>
            </a:r>
            <a:r>
              <a:rPr lang="nl-NL" dirty="0"/>
              <a:t>verstoorde </a:t>
            </a:r>
            <a:r>
              <a:rPr lang="nl-NL" b="1" dirty="0"/>
              <a:t>relatie</a:t>
            </a:r>
            <a:r>
              <a:rPr lang="nl-NL" dirty="0"/>
              <a:t> (hechting)</a:t>
            </a:r>
          </a:p>
          <a:p>
            <a:endParaRPr lang="nl-NL" dirty="0"/>
          </a:p>
          <a:p>
            <a:r>
              <a:rPr lang="nl-NL" dirty="0"/>
              <a:t>Appelleert aan het </a:t>
            </a:r>
            <a:r>
              <a:rPr lang="nl-NL" b="1" dirty="0"/>
              <a:t>natuurlijke geboorteprogramma</a:t>
            </a:r>
          </a:p>
          <a:p>
            <a:endParaRPr lang="nl-NL" dirty="0"/>
          </a:p>
          <a:p>
            <a:r>
              <a:rPr lang="nl-NL" dirty="0"/>
              <a:t>Geeft in de geboorte ook de </a:t>
            </a:r>
            <a:r>
              <a:rPr lang="nl-NL" b="1" dirty="0"/>
              <a:t>vader een betrokken rol</a:t>
            </a:r>
          </a:p>
          <a:p>
            <a:endParaRPr lang="nl-NL" b="1" dirty="0"/>
          </a:p>
          <a:p>
            <a:r>
              <a:rPr lang="nl-NL" b="1" dirty="0"/>
              <a:t>Voorkomt diverse problemen </a:t>
            </a:r>
            <a:r>
              <a:rPr lang="nl-NL" dirty="0"/>
              <a:t>in gezondheid en gedrag</a:t>
            </a:r>
          </a:p>
          <a:p>
            <a:endParaRPr lang="nl-NL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16916" y="5931017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A50021"/>
                </a:solidFill>
                <a:latin typeface="Calibri" pitchFamily="34" charset="0"/>
              </a:rPr>
              <a:t>Nucleus</a:t>
            </a:r>
            <a:r>
              <a:rPr lang="nl-NL" sz="105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954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1" y="381205"/>
            <a:ext cx="8351831" cy="857250"/>
          </a:xfrm>
        </p:spPr>
        <p:txBody>
          <a:bodyPr/>
          <a:lstStyle/>
          <a:p>
            <a:r>
              <a:rPr lang="nl-NL" b="1" dirty="0"/>
              <a:t>Latere gevolgen van traumabevalling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1276121" y="1683072"/>
            <a:ext cx="6371035" cy="4561234"/>
          </a:xfrm>
        </p:spPr>
        <p:txBody>
          <a:bodyPr/>
          <a:lstStyle/>
          <a:p>
            <a:r>
              <a:rPr lang="nl-NL" dirty="0"/>
              <a:t>Spijsverteringstoornissen</a:t>
            </a:r>
          </a:p>
          <a:p>
            <a:r>
              <a:rPr lang="nl-NL" dirty="0" err="1"/>
              <a:t>Aanrakings</a:t>
            </a:r>
            <a:r>
              <a:rPr lang="nl-NL" dirty="0"/>
              <a:t>- en huidproblemen</a:t>
            </a:r>
          </a:p>
          <a:p>
            <a:r>
              <a:rPr lang="nl-NL" dirty="0"/>
              <a:t>Relatieproblemen</a:t>
            </a:r>
          </a:p>
          <a:p>
            <a:r>
              <a:rPr lang="nl-NL" dirty="0" err="1"/>
              <a:t>PTSS-klachten</a:t>
            </a:r>
            <a:r>
              <a:rPr lang="nl-NL" dirty="0"/>
              <a:t>, ook bij partner</a:t>
            </a:r>
          </a:p>
          <a:p>
            <a:r>
              <a:rPr lang="nl-NL" dirty="0"/>
              <a:t>Persoonlijkheidsstoornissen       </a:t>
            </a:r>
          </a:p>
          <a:p>
            <a:r>
              <a:rPr lang="nl-NL" dirty="0"/>
              <a:t>Problemen met seksualiteit</a:t>
            </a:r>
          </a:p>
          <a:p>
            <a:r>
              <a:rPr lang="nl-NL" dirty="0"/>
              <a:t>Verslavingsgevoeligheid</a:t>
            </a:r>
          </a:p>
          <a:p>
            <a:r>
              <a:rPr lang="nl-NL" dirty="0"/>
              <a:t>Diverse emotionele en fysieke gevolgen</a:t>
            </a:r>
          </a:p>
          <a:p>
            <a:pPr>
              <a:buNone/>
            </a:pPr>
            <a:r>
              <a:rPr lang="nl-NL" dirty="0"/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7729538" y="6110082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Calibri" pitchFamily="34" charset="0"/>
              </a:rPr>
              <a:t>Nucleus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9570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1304"/>
            <a:ext cx="7772400" cy="1143000"/>
          </a:xfrm>
        </p:spPr>
        <p:txBody>
          <a:bodyPr/>
          <a:lstStyle/>
          <a:p>
            <a:r>
              <a:rPr lang="nl-NL" b="1" dirty="0"/>
              <a:t>Hoe gaat een EHBB-gesprek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3391"/>
            <a:ext cx="7772400" cy="4114800"/>
          </a:xfrm>
        </p:spPr>
        <p:txBody>
          <a:bodyPr/>
          <a:lstStyle/>
          <a:p>
            <a:r>
              <a:rPr lang="nl-NL" dirty="0"/>
              <a:t> Eerst een verslag over hoe de bevalling ging</a:t>
            </a:r>
          </a:p>
          <a:p>
            <a:endParaRPr lang="nl-NL" dirty="0"/>
          </a:p>
          <a:p>
            <a:r>
              <a:rPr lang="nl-NL" dirty="0"/>
              <a:t>Afwijkingen van natuurlijk programma worden besproken</a:t>
            </a:r>
          </a:p>
          <a:p>
            <a:endParaRPr lang="nl-NL" dirty="0"/>
          </a:p>
          <a:p>
            <a:r>
              <a:rPr lang="nl-NL" dirty="0"/>
              <a:t>Het gewenste scenario wordt nagelopen</a:t>
            </a:r>
          </a:p>
          <a:p>
            <a:endParaRPr lang="nl-NL" dirty="0"/>
          </a:p>
          <a:p>
            <a:r>
              <a:rPr lang="nl-NL" dirty="0"/>
              <a:t>Kan overal en informeel, bijv. op het kraambed</a:t>
            </a:r>
          </a:p>
          <a:p>
            <a:endParaRPr lang="nl-NL" dirty="0"/>
          </a:p>
          <a:p>
            <a:r>
              <a:rPr lang="nl-NL" dirty="0"/>
              <a:t>Verandering bij aanwezig betrokken kind direct zichtbaar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67251" y="6056851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A50021"/>
                </a:solidFill>
                <a:latin typeface="Calibri" pitchFamily="34" charset="0"/>
              </a:rPr>
              <a:t>Nucleus</a:t>
            </a:r>
            <a:r>
              <a:rPr lang="nl-NL" sz="105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9937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Positief geboorteprotocol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Overeenstemming tijdstip van aanvang</a:t>
            </a:r>
          </a:p>
          <a:p>
            <a:r>
              <a:rPr lang="nl-NL" dirty="0"/>
              <a:t>Thuisbevalling zonder medische ingrepen</a:t>
            </a:r>
          </a:p>
          <a:p>
            <a:r>
              <a:rPr lang="nl-NL" dirty="0"/>
              <a:t>Vader vanaf begin aanwezig en helpend</a:t>
            </a:r>
          </a:p>
          <a:p>
            <a:r>
              <a:rPr lang="nl-NL" dirty="0"/>
              <a:t> Begeleidend bij de baring en pakt eerst aan</a:t>
            </a:r>
          </a:p>
          <a:p>
            <a:r>
              <a:rPr lang="nl-NL" dirty="0"/>
              <a:t>Vader pakt stevig vast, kijkt aan en heet welkom</a:t>
            </a:r>
          </a:p>
          <a:p>
            <a:r>
              <a:rPr lang="nl-NL" dirty="0"/>
              <a:t>Moeder krijgt kind terug, kijkt aan, dan borst</a:t>
            </a:r>
          </a:p>
          <a:p>
            <a:r>
              <a:rPr lang="nl-NL" dirty="0"/>
              <a:t> Zoet en dan placenta geboren en goed bevonden</a:t>
            </a:r>
          </a:p>
          <a:p>
            <a:r>
              <a:rPr lang="nl-NL" dirty="0"/>
              <a:t>Met z’n drieën slapen gaan.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Rectangle 1"/>
          <p:cNvSpPr/>
          <p:nvPr/>
        </p:nvSpPr>
        <p:spPr>
          <a:xfrm>
            <a:off x="7729538" y="6110082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Calibri" pitchFamily="34" charset="0"/>
              </a:rPr>
              <a:t>Nucleus</a:t>
            </a:r>
            <a:endParaRPr lang="nl-N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9" y="424954"/>
            <a:ext cx="8229600" cy="857250"/>
          </a:xfrm>
        </p:spPr>
        <p:txBody>
          <a:bodyPr/>
          <a:lstStyle/>
          <a:p>
            <a:r>
              <a:rPr lang="nl-NL" sz="4800" dirty="0"/>
              <a:t> Publicatie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03" y="1962745"/>
            <a:ext cx="4040188" cy="479822"/>
          </a:xfrm>
        </p:spPr>
        <p:txBody>
          <a:bodyPr/>
          <a:lstStyle/>
          <a:p>
            <a:r>
              <a:rPr lang="nl-NL" sz="2700" dirty="0"/>
              <a:t>Balsem voor ouders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63" y="2666207"/>
            <a:ext cx="2032467" cy="296346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190" y="1962745"/>
            <a:ext cx="4041775" cy="479822"/>
          </a:xfrm>
        </p:spPr>
        <p:txBody>
          <a:bodyPr/>
          <a:lstStyle/>
          <a:p>
            <a:r>
              <a:rPr lang="nl-NL" sz="2700" dirty="0"/>
              <a:t>Inhoud over: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84601" y="2906643"/>
            <a:ext cx="4754364" cy="2963466"/>
          </a:xfrm>
        </p:spPr>
        <p:txBody>
          <a:bodyPr/>
          <a:lstStyle/>
          <a:p>
            <a:r>
              <a:rPr lang="nl-NL" dirty="0"/>
              <a:t>Epigenetica en prenatale psychologie</a:t>
            </a:r>
          </a:p>
          <a:p>
            <a:r>
              <a:rPr lang="nl-NL" dirty="0"/>
              <a:t>Vragen n.a.v. voorgaande wetenschappen</a:t>
            </a:r>
          </a:p>
          <a:p>
            <a:r>
              <a:rPr lang="nl-NL" dirty="0"/>
              <a:t>Tegen schuldgevoel door bewustwording</a:t>
            </a:r>
          </a:p>
          <a:p>
            <a:r>
              <a:rPr lang="nl-NL" dirty="0"/>
              <a:t>Behalve besef, ook oplossingen</a:t>
            </a:r>
          </a:p>
          <a:p>
            <a:r>
              <a:rPr lang="nl-NL" dirty="0"/>
              <a:t>Tips met preventieve maatregelen</a:t>
            </a:r>
          </a:p>
          <a:p>
            <a:r>
              <a:rPr lang="nl-NL" dirty="0"/>
              <a:t>Tips voor milde verwerking achteraf</a:t>
            </a:r>
          </a:p>
          <a:p>
            <a:endParaRPr lang="nl-NL" dirty="0"/>
          </a:p>
        </p:txBody>
      </p:sp>
      <p:sp>
        <p:nvSpPr>
          <p:cNvPr id="7" name="Rectangle 1"/>
          <p:cNvSpPr/>
          <p:nvPr/>
        </p:nvSpPr>
        <p:spPr>
          <a:xfrm>
            <a:off x="7729538" y="6110082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Calibri" pitchFamily="34" charset="0"/>
              </a:rPr>
              <a:t>Nucleus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625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ndala basis voor diploma 2"/>
          <p:cNvPicPr/>
          <p:nvPr/>
        </p:nvPicPr>
        <p:blipFill>
          <a:blip r:embed="rId3" cstate="print">
            <a:lum bright="74000" contrast="-74000"/>
          </a:blip>
          <a:srcRect/>
          <a:stretch>
            <a:fillRect/>
          </a:stretch>
        </p:blipFill>
        <p:spPr bwMode="auto">
          <a:xfrm>
            <a:off x="677335" y="609601"/>
            <a:ext cx="7772400" cy="267546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1242459" y="1478853"/>
            <a:ext cx="6996320" cy="857250"/>
          </a:xfrm>
        </p:spPr>
        <p:txBody>
          <a:bodyPr/>
          <a:lstStyle/>
          <a:p>
            <a:r>
              <a:rPr lang="nl-NL" sz="4800" b="1" dirty="0">
                <a:solidFill>
                  <a:srgbClr val="C00000"/>
                </a:solidFill>
                <a:latin typeface="Calibri" pitchFamily="34" charset="0"/>
              </a:rPr>
              <a:t>Nucleus College Nederland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74665" y="5963911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A50021"/>
                </a:solidFill>
                <a:latin typeface="Calibri" pitchFamily="34" charset="0"/>
              </a:rPr>
              <a:t>Nucleus</a:t>
            </a:r>
            <a:r>
              <a:rPr lang="nl-NL" sz="105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5800" y="3045204"/>
            <a:ext cx="7772400" cy="3050796"/>
          </a:xfrm>
          <a:noFill/>
        </p:spPr>
        <p:txBody>
          <a:bodyPr/>
          <a:lstStyle/>
          <a:p>
            <a:pPr>
              <a:buNone/>
            </a:pPr>
            <a:r>
              <a:rPr lang="nl-NL" dirty="0"/>
              <a:t>                                     </a:t>
            </a:r>
          </a:p>
          <a:p>
            <a:pPr>
              <a:buNone/>
            </a:pPr>
            <a:r>
              <a:rPr lang="nl-NL" sz="4000" dirty="0"/>
              <a:t>                 </a:t>
            </a:r>
            <a:r>
              <a:rPr lang="nl-NL" sz="4000" b="1" dirty="0"/>
              <a:t>Bedankt iedereen</a:t>
            </a:r>
          </a:p>
          <a:p>
            <a:pPr>
              <a:buNone/>
            </a:pPr>
            <a:endParaRPr lang="nl-NL" sz="4000" b="1" dirty="0"/>
          </a:p>
          <a:p>
            <a:pPr>
              <a:buNone/>
            </a:pPr>
            <a:r>
              <a:rPr lang="nl-NL" sz="4000" b="1" dirty="0"/>
              <a:t>           voor de belangstelling</a:t>
            </a:r>
          </a:p>
          <a:p>
            <a:pPr algn="ctr">
              <a:buNone/>
            </a:pPr>
            <a:r>
              <a:rPr lang="nl-NL" b="1" dirty="0"/>
              <a:t>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7049" y="1182448"/>
            <a:ext cx="1168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ctr"/>
                <a:tab pos="2743200" algn="ctr"/>
                <a:tab pos="5486400" algn="r"/>
              </a:tabLst>
            </a:pP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31849B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Informatie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177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988" y="162339"/>
            <a:ext cx="4432299" cy="6380922"/>
          </a:xfrm>
        </p:spPr>
        <p:txBody>
          <a:bodyPr/>
          <a:lstStyle/>
          <a:p>
            <a:r>
              <a:rPr lang="nl-NL" sz="4000" b="1" dirty="0"/>
              <a:t>Eerste</a:t>
            </a:r>
            <a:br>
              <a:rPr lang="nl-NL" sz="4400" b="1" dirty="0"/>
            </a:br>
            <a:r>
              <a:rPr lang="nl-NL" sz="4400" b="1" dirty="0"/>
              <a:t> </a:t>
            </a:r>
            <a:br>
              <a:rPr lang="nl-NL" sz="4400" b="1" dirty="0"/>
            </a:br>
            <a:r>
              <a:rPr lang="nl-NL" sz="4400" b="1" dirty="0"/>
              <a:t>Emotionele</a:t>
            </a:r>
            <a:br>
              <a:rPr lang="nl-NL" sz="4400" b="1" dirty="0"/>
            </a:br>
            <a:r>
              <a:rPr lang="nl-NL" sz="4400" b="1" dirty="0"/>
              <a:t>  </a:t>
            </a:r>
            <a:br>
              <a:rPr lang="nl-NL" sz="4400" b="1" dirty="0"/>
            </a:br>
            <a:r>
              <a:rPr lang="nl-NL" sz="4400" b="1" dirty="0"/>
              <a:t>Hulp</a:t>
            </a:r>
            <a:br>
              <a:rPr lang="nl-NL" sz="4400" b="1" dirty="0"/>
            </a:br>
            <a:br>
              <a:rPr lang="nl-NL" sz="4400" b="1" dirty="0"/>
            </a:br>
            <a:r>
              <a:rPr lang="nl-NL" sz="4400" b="1" dirty="0"/>
              <a:t>Bij </a:t>
            </a:r>
            <a:br>
              <a:rPr lang="nl-NL" sz="4400" b="1" dirty="0"/>
            </a:br>
            <a:br>
              <a:rPr lang="nl-NL" sz="4400" b="1" dirty="0"/>
            </a:br>
            <a:r>
              <a:rPr lang="nl-NL" sz="4400" b="1" dirty="0"/>
              <a:t>Bevallingen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0" y="768627"/>
            <a:ext cx="4528415" cy="5168348"/>
          </a:xfrm>
        </p:spPr>
      </p:pic>
    </p:spTree>
    <p:extLst>
      <p:ext uri="{BB962C8B-B14F-4D97-AF65-F5344CB8AC3E}">
        <p14:creationId xmlns:p14="http://schemas.microsoft.com/office/powerpoint/2010/main" val="231217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rgbClr val="C00000"/>
                </a:solidFill>
              </a:rPr>
              <a:t>Zwangerschap    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sz="3600" dirty="0"/>
              <a:t>Voorspelbaar</a:t>
            </a:r>
          </a:p>
          <a:p>
            <a:pPr algn="ctr"/>
            <a:r>
              <a:rPr lang="nl-NL" sz="3600" dirty="0"/>
              <a:t>Gevoelig</a:t>
            </a:r>
          </a:p>
          <a:p>
            <a:pPr algn="ctr"/>
            <a:r>
              <a:rPr lang="nl-NL" sz="3600" dirty="0"/>
              <a:t>Positief </a:t>
            </a:r>
          </a:p>
          <a:p>
            <a:pPr algn="ctr"/>
            <a:r>
              <a:rPr lang="nl-NL" sz="3600" dirty="0"/>
              <a:t>Bepalend</a:t>
            </a:r>
          </a:p>
          <a:p>
            <a:pPr algn="ctr"/>
            <a:r>
              <a:rPr lang="nl-NL" sz="3600" dirty="0"/>
              <a:t>Algemeen</a:t>
            </a:r>
          </a:p>
          <a:p>
            <a:pPr algn="ctr"/>
            <a:r>
              <a:rPr lang="nl-NL" sz="3600" dirty="0"/>
              <a:t>Geboorte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>
                <a:solidFill>
                  <a:srgbClr val="C00000"/>
                </a:solidFill>
              </a:rPr>
              <a:t>   Geboorte  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sz="4000" dirty="0" err="1"/>
              <a:t>Gefocused</a:t>
            </a:r>
            <a:r>
              <a:rPr lang="nl-NL" sz="4000" dirty="0"/>
              <a:t> </a:t>
            </a:r>
            <a:br>
              <a:rPr lang="nl-NL" sz="4000" dirty="0"/>
            </a:br>
            <a:endParaRPr lang="nl-NL" sz="4000" dirty="0"/>
          </a:p>
          <a:p>
            <a:pPr algn="ctr"/>
            <a:r>
              <a:rPr lang="nl-NL" sz="4000" dirty="0"/>
              <a:t>Geleidelijk</a:t>
            </a:r>
            <a:br>
              <a:rPr lang="nl-NL" sz="4000" dirty="0"/>
            </a:br>
            <a:endParaRPr lang="nl-NL" sz="4000" dirty="0"/>
          </a:p>
          <a:p>
            <a:pPr algn="ctr"/>
            <a:r>
              <a:rPr lang="nl-NL" sz="4000" dirty="0"/>
              <a:t>Helpend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301" y="1045827"/>
            <a:ext cx="7772400" cy="1944115"/>
          </a:xfrm>
        </p:spPr>
        <p:txBody>
          <a:bodyPr/>
          <a:lstStyle/>
          <a:p>
            <a:r>
              <a:rPr lang="nl-NL" sz="4000" b="1" dirty="0">
                <a:solidFill>
                  <a:srgbClr val="C00000"/>
                </a:solidFill>
              </a:rPr>
              <a:t>  </a:t>
            </a:r>
            <a:br>
              <a:rPr lang="nl-NL" sz="4000" b="1" dirty="0">
                <a:solidFill>
                  <a:srgbClr val="C00000"/>
                </a:solidFill>
              </a:rPr>
            </a:br>
            <a:br>
              <a:rPr lang="nl-NL" sz="4000" b="1" dirty="0">
                <a:solidFill>
                  <a:srgbClr val="C00000"/>
                </a:solidFill>
              </a:rPr>
            </a:br>
            <a:br>
              <a:rPr lang="nl-NL" sz="4000" b="1" dirty="0">
                <a:solidFill>
                  <a:srgbClr val="C00000"/>
                </a:solidFill>
              </a:rPr>
            </a:br>
            <a:br>
              <a:rPr lang="nl-NL" sz="4000" b="1" dirty="0">
                <a:solidFill>
                  <a:srgbClr val="C00000"/>
                </a:solidFill>
              </a:rPr>
            </a:br>
            <a:r>
              <a:rPr lang="nl-NL" sz="4000" b="1" dirty="0">
                <a:solidFill>
                  <a:srgbClr val="C00000"/>
                </a:solidFill>
              </a:rPr>
              <a:t>Maanlanding</a:t>
            </a:r>
            <a:br>
              <a:rPr lang="nl-NL" sz="4000" b="1" dirty="0">
                <a:solidFill>
                  <a:srgbClr val="C00000"/>
                </a:solidFill>
              </a:rPr>
            </a:br>
            <a:br>
              <a:rPr lang="nl-NL" sz="4000" b="1" dirty="0">
                <a:solidFill>
                  <a:srgbClr val="C00000"/>
                </a:solidFill>
              </a:rPr>
            </a:br>
            <a:endParaRPr lang="nl-NL" sz="4000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4865" y="4368800"/>
            <a:ext cx="7773764" cy="2311766"/>
          </a:xfrm>
        </p:spPr>
        <p:txBody>
          <a:bodyPr/>
          <a:lstStyle/>
          <a:p>
            <a:pPr algn="ctr"/>
            <a:r>
              <a:rPr lang="nl-NL" sz="4000" dirty="0"/>
              <a:t>Wat verandert  er voor een baby?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by-210194__18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11" y="1291905"/>
            <a:ext cx="5746459" cy="39008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55" y="385894"/>
            <a:ext cx="7772400" cy="905313"/>
          </a:xfrm>
        </p:spPr>
        <p:txBody>
          <a:bodyPr/>
          <a:lstStyle/>
          <a:p>
            <a:r>
              <a:rPr lang="nl-NL" sz="4000" b="1" dirty="0">
                <a:solidFill>
                  <a:srgbClr val="C00000"/>
                </a:solidFill>
              </a:rPr>
              <a:t>   Geboorte  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343637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nl-NL" sz="4000" b="1" dirty="0">
                <a:solidFill>
                  <a:schemeClr val="tx2"/>
                </a:solidFill>
              </a:rPr>
              <a:t>Elke afwijking van het </a:t>
            </a:r>
          </a:p>
          <a:p>
            <a:pPr algn="ctr">
              <a:buNone/>
            </a:pPr>
            <a:endParaRPr lang="nl-NL" sz="4400" b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nl-NL" sz="4000" b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nl-NL" sz="4000" b="1" dirty="0">
                <a:solidFill>
                  <a:schemeClr val="tx2"/>
                </a:solidFill>
              </a:rPr>
              <a:t>intern programma</a:t>
            </a:r>
          </a:p>
          <a:p>
            <a:pPr algn="ctr">
              <a:buNone/>
            </a:pPr>
            <a:endParaRPr lang="nl-NL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nl-NL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r>
              <a:rPr lang="nl-NL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levert  potentieel probleem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301" y="1045828"/>
            <a:ext cx="7772400" cy="1143000"/>
          </a:xfrm>
        </p:spPr>
        <p:txBody>
          <a:bodyPr/>
          <a:lstStyle/>
          <a:p>
            <a:r>
              <a:rPr lang="nl-NL" sz="4000" b="1" dirty="0">
                <a:solidFill>
                  <a:srgbClr val="C00000"/>
                </a:solidFill>
              </a:rPr>
              <a:t>  </a:t>
            </a:r>
            <a:br>
              <a:rPr lang="nl-NL" sz="4000" b="1" dirty="0">
                <a:solidFill>
                  <a:srgbClr val="C00000"/>
                </a:solidFill>
              </a:rPr>
            </a:br>
            <a:br>
              <a:rPr lang="nl-NL" sz="4000" b="1" dirty="0">
                <a:solidFill>
                  <a:srgbClr val="C00000"/>
                </a:solidFill>
              </a:rPr>
            </a:br>
            <a:r>
              <a:rPr lang="nl-NL" sz="4000" b="1" dirty="0">
                <a:solidFill>
                  <a:srgbClr val="C00000"/>
                </a:solidFill>
              </a:rPr>
              <a:t>Dat weet je toch allemaal </a:t>
            </a:r>
            <a:br>
              <a:rPr lang="nl-NL" sz="4000" b="1" dirty="0">
                <a:solidFill>
                  <a:srgbClr val="C00000"/>
                </a:solidFill>
              </a:rPr>
            </a:br>
            <a:r>
              <a:rPr lang="nl-NL" sz="4000" b="1" dirty="0">
                <a:solidFill>
                  <a:srgbClr val="C00000"/>
                </a:solidFill>
              </a:rPr>
              <a:t>  niet meer?</a:t>
            </a:r>
            <a:br>
              <a:rPr lang="nl-NL" sz="4000" b="1" dirty="0">
                <a:solidFill>
                  <a:srgbClr val="C00000"/>
                </a:solidFill>
              </a:rPr>
            </a:br>
            <a:br>
              <a:rPr lang="nl-NL" sz="4000" b="1" dirty="0">
                <a:solidFill>
                  <a:srgbClr val="C00000"/>
                </a:solidFill>
              </a:rPr>
            </a:br>
            <a:endParaRPr lang="nl-NL" sz="4000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2579" y="2172749"/>
            <a:ext cx="7772400" cy="3361188"/>
          </a:xfrm>
        </p:spPr>
        <p:txBody>
          <a:bodyPr/>
          <a:lstStyle/>
          <a:p>
            <a:pPr algn="ctr"/>
            <a:endParaRPr lang="nl-NL" sz="4000" dirty="0"/>
          </a:p>
          <a:p>
            <a:pPr algn="ctr"/>
            <a:r>
              <a:rPr lang="nl-NL" sz="4000" dirty="0"/>
              <a:t>Dus wel!</a:t>
            </a:r>
          </a:p>
          <a:p>
            <a:pPr algn="ctr"/>
            <a:endParaRPr lang="nl-NL" sz="4000" dirty="0"/>
          </a:p>
          <a:p>
            <a:pPr algn="ctr"/>
            <a:r>
              <a:rPr lang="nl-NL" sz="4000" dirty="0"/>
              <a:t>Maar hoe dan 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82" name="Picture 22" descr="http://t0.gstatic.com/images?q=tbn:ANd9GcSQh7vuG479JkmGbFnOgvWEeHDKS0KnwTPonZYhT8nctjYKZ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8" y="4869160"/>
            <a:ext cx="2466975" cy="1847850"/>
          </a:xfrm>
          <a:prstGeom prst="rect">
            <a:avLst/>
          </a:prstGeom>
          <a:noFill/>
        </p:spPr>
      </p:pic>
      <p:pic>
        <p:nvPicPr>
          <p:cNvPr id="117776" name="Picture 16" descr="http://t3.gstatic.com/images?q=tbn:ANd9GcRJJyOvOS_gU378t9e0p35aOpFt0ZjaXYdiIdka4iGTS7s3Gk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77073"/>
            <a:ext cx="1224136" cy="1800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7772400" cy="1143000"/>
          </a:xfrm>
        </p:spPr>
        <p:txBody>
          <a:bodyPr/>
          <a:lstStyle/>
          <a:p>
            <a:r>
              <a:rPr lang="nl-NL" dirty="0"/>
              <a:t>       </a:t>
            </a:r>
            <a:r>
              <a:rPr lang="nl-NL" sz="2800" b="1" dirty="0"/>
              <a:t>Tegenstellingen</a:t>
            </a:r>
          </a:p>
        </p:txBody>
      </p:sp>
      <p:pic>
        <p:nvPicPr>
          <p:cNvPr id="117762" name="Picture 2" descr="http://t3.gstatic.com/images?q=tbn:ANd9GcRu99yVr0glAikkFpUJgX3N5HawSirwEAICBMcIWPXUA_EMYk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3240360" cy="2132856"/>
          </a:xfrm>
          <a:prstGeom prst="rect">
            <a:avLst/>
          </a:prstGeom>
          <a:noFill/>
        </p:spPr>
      </p:pic>
      <p:pic>
        <p:nvPicPr>
          <p:cNvPr id="117766" name="Picture 6" descr="http://www.sjamaan.nl/wp-content/uploads/2009/03/1-2-ma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564905"/>
            <a:ext cx="3096344" cy="2204864"/>
          </a:xfrm>
          <a:prstGeom prst="rect">
            <a:avLst/>
          </a:prstGeom>
          <a:noFill/>
        </p:spPr>
      </p:pic>
      <p:pic>
        <p:nvPicPr>
          <p:cNvPr id="117768" name="Picture 8" descr="http://t3.gstatic.com/images?q=tbn:ANd9GcTIxyo_QX_1JLElR0sQh56L6npRjytXFEX8k8yawIWgGVUs5_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88640"/>
            <a:ext cx="3024336" cy="2160240"/>
          </a:xfrm>
          <a:prstGeom prst="rect">
            <a:avLst/>
          </a:prstGeom>
          <a:noFill/>
        </p:spPr>
      </p:pic>
      <p:pic>
        <p:nvPicPr>
          <p:cNvPr id="117770" name="Picture 10" descr="http://t1.gstatic.com/images?q=tbn:ANd9GcRwfg6-_rmyBhYpplmppNZv_4k-nRkEC1tsfY8_ePV5C5z8EhBCA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0649"/>
            <a:ext cx="3240360" cy="2088232"/>
          </a:xfrm>
          <a:prstGeom prst="rect">
            <a:avLst/>
          </a:prstGeom>
          <a:noFill/>
        </p:spPr>
      </p:pic>
      <p:pic>
        <p:nvPicPr>
          <p:cNvPr id="117772" name="Picture 12" descr="http://t1.gstatic.com/images?q=tbn:ANd9GcS7TYkKhxyz5HQ-5EGJ_PGm8MkP-1K1wsLALV9QteW2a7JZSWke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2564904"/>
            <a:ext cx="1143000" cy="1224136"/>
          </a:xfrm>
          <a:prstGeom prst="rect">
            <a:avLst/>
          </a:prstGeom>
          <a:noFill/>
        </p:spPr>
      </p:pic>
      <p:pic>
        <p:nvPicPr>
          <p:cNvPr id="117774" name="Picture 14" descr="http://t3.gstatic.com/images?q=tbn:ANd9GcQQQIdh5TslnyZw3cmpNlxvWaomt6djl-K031xWI2Rc8JKX74Sx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1" y="535048"/>
            <a:ext cx="1525100" cy="1813833"/>
          </a:xfrm>
          <a:prstGeom prst="rect">
            <a:avLst/>
          </a:prstGeom>
          <a:noFill/>
        </p:spPr>
      </p:pic>
      <p:pic>
        <p:nvPicPr>
          <p:cNvPr id="117784" name="Picture 24" descr="http://t2.gstatic.com/images?q=tbn:ANd9GcQ4nDnBkcIQIELDbS0K-YqlG-Y9cmd-VpvzoUXBg871ekojGmU4R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7" y="4869160"/>
            <a:ext cx="2476500" cy="1847850"/>
          </a:xfrm>
          <a:prstGeom prst="rect">
            <a:avLst/>
          </a:prstGeom>
          <a:noFill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924800" y="64008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A50021"/>
                </a:solidFill>
              </a:rPr>
              <a:t>Nucleus</a:t>
            </a:r>
            <a:r>
              <a:rPr lang="nl-NL" sz="1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®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 Optima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 Optima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436</Words>
  <Application>Microsoft Office PowerPoint</Application>
  <PresentationFormat>Diavoorstelling (4:3)</PresentationFormat>
  <Paragraphs>223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Verdana</vt:lpstr>
      <vt:lpstr>Presentation Optima</vt:lpstr>
      <vt:lpstr>1_Presentation Optima</vt:lpstr>
      <vt:lpstr>Nucleus College Nederland</vt:lpstr>
      <vt:lpstr>   Workshop EHBB</vt:lpstr>
      <vt:lpstr>Eerste   Emotionele    Hulp  Bij   Bevallingen</vt:lpstr>
      <vt:lpstr>Zwangerschap    Programma</vt:lpstr>
      <vt:lpstr>   Geboorte  Programma</vt:lpstr>
      <vt:lpstr>      Maanlanding  </vt:lpstr>
      <vt:lpstr>   Geboorte  Programma</vt:lpstr>
      <vt:lpstr>    Dat weet je toch allemaal    niet meer?  </vt:lpstr>
      <vt:lpstr>       Tegenstellingen</vt:lpstr>
      <vt:lpstr> Dualisme vinden we in het lichaam terug, dus ook  in het brein   </vt:lpstr>
      <vt:lpstr>   2  manieren :   ervaren  &amp; weten  </vt:lpstr>
      <vt:lpstr>Vakantie!!!</vt:lpstr>
      <vt:lpstr>PowerPoint-presentatie</vt:lpstr>
      <vt:lpstr>PowerPoint-presentatie</vt:lpstr>
      <vt:lpstr>COMMUNICATIE</vt:lpstr>
      <vt:lpstr>Definitie  trauma</vt:lpstr>
      <vt:lpstr>PowerPoint-presentatie</vt:lpstr>
      <vt:lpstr>In 2 Stappen naar  herstel communicatie</vt:lpstr>
      <vt:lpstr>Indicaties PTSS  na bevalling</vt:lpstr>
      <vt:lpstr>Emotionele nazorg</vt:lpstr>
      <vt:lpstr>Waarom EHBB ? </vt:lpstr>
      <vt:lpstr>Wat doet EHBB  ?</vt:lpstr>
      <vt:lpstr>Latere gevolgen van traumabevalling</vt:lpstr>
      <vt:lpstr>Hoe gaat een EHBB-gesprek ?</vt:lpstr>
      <vt:lpstr>Positief geboorteprotocol</vt:lpstr>
      <vt:lpstr> Publicatie</vt:lpstr>
      <vt:lpstr>Nucleus College Nederland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Deel 2</dc:title>
  <dc:creator>r schmidt</dc:creator>
  <cp:lastModifiedBy>Felice Geurdes</cp:lastModifiedBy>
  <cp:revision>157</cp:revision>
  <dcterms:created xsi:type="dcterms:W3CDTF">2016-10-13T13:14:17Z</dcterms:created>
  <dcterms:modified xsi:type="dcterms:W3CDTF">2017-05-23T08:53:47Z</dcterms:modified>
</cp:coreProperties>
</file>