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4" r:id="rId3"/>
    <p:sldId id="258" r:id="rId4"/>
    <p:sldId id="265" r:id="rId5"/>
    <p:sldId id="259" r:id="rId6"/>
    <p:sldId id="266" r:id="rId7"/>
    <p:sldId id="269" r:id="rId8"/>
    <p:sldId id="273" r:id="rId9"/>
    <p:sldId id="277" r:id="rId10"/>
    <p:sldId id="276" r:id="rId11"/>
    <p:sldId id="274" r:id="rId12"/>
    <p:sldId id="275"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08" autoAdjust="0"/>
    <p:restoredTop sz="82857" autoAdjust="0"/>
  </p:normalViewPr>
  <p:slideViewPr>
    <p:cSldViewPr>
      <p:cViewPr varScale="1">
        <p:scale>
          <a:sx n="78" d="100"/>
          <a:sy n="78" d="100"/>
        </p:scale>
        <p:origin x="1411"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CE18D-4F88-49FB-9B3D-511B9CFF7A70}" type="datetimeFigureOut">
              <a:rPr lang="nl-NL" smtClean="0"/>
              <a:pPr/>
              <a:t>30-5-2017</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A76B10-03CD-4375-B9FC-42D680D1B8A9}" type="slidenum">
              <a:rPr lang="nl-NL" smtClean="0"/>
              <a:pPr/>
              <a:t>‹#›</a:t>
            </a:fld>
            <a:endParaRPr lang="nl-NL"/>
          </a:p>
        </p:txBody>
      </p:sp>
    </p:spTree>
    <p:extLst>
      <p:ext uri="{BB962C8B-B14F-4D97-AF65-F5344CB8AC3E}">
        <p14:creationId xmlns:p14="http://schemas.microsoft.com/office/powerpoint/2010/main" val="3597005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Goedemorgen</a:t>
            </a:r>
            <a:r>
              <a:rPr lang="nl-NL" baseline="0" dirty="0" smtClean="0"/>
              <a:t> allemaal, hartelijk dank voor de introductie. </a:t>
            </a:r>
          </a:p>
          <a:p>
            <a:endParaRPr lang="nl-NL" baseline="0" dirty="0" smtClean="0"/>
          </a:p>
          <a:p>
            <a:r>
              <a:rPr lang="nl-NL" baseline="0" dirty="0" smtClean="0"/>
              <a:t>Mijn naam is dus Fleur Lambermon en ik ben gevraagd om namens het </a:t>
            </a:r>
            <a:r>
              <a:rPr lang="nl-NL" baseline="0" dirty="0" err="1" smtClean="0"/>
              <a:t>Radboudumc</a:t>
            </a:r>
            <a:r>
              <a:rPr lang="nl-NL" baseline="0" dirty="0" smtClean="0"/>
              <a:t> en Kraamzorg </a:t>
            </a:r>
            <a:r>
              <a:rPr lang="nl-NL" baseline="0" dirty="0" err="1" smtClean="0"/>
              <a:t>Zuid-Gelderland</a:t>
            </a:r>
            <a:r>
              <a:rPr lang="nl-NL" baseline="0" dirty="0" smtClean="0"/>
              <a:t> in Nijmegen iets te vertellen over het, door </a:t>
            </a:r>
            <a:r>
              <a:rPr lang="nl-NL" baseline="0" dirty="0" err="1" smtClean="0"/>
              <a:t>ZonMw</a:t>
            </a:r>
            <a:r>
              <a:rPr lang="nl-NL" baseline="0" dirty="0" smtClean="0"/>
              <a:t> gefinancierde, kraamzorgproject dat wij gezamenlijk uitvoeren. Nu voelde ik mij natuurlijk helemaal vereerd dat mij werd gevraagd om voor zo’n grote groep iets te vertellen. Maar nu toen ik er achter kwam dat het Kraamcafé plaatsvindt in de </a:t>
            </a:r>
            <a:r>
              <a:rPr lang="nl-NL" baseline="0" dirty="0" err="1" smtClean="0"/>
              <a:t>Meervaart</a:t>
            </a:r>
            <a:r>
              <a:rPr lang="nl-NL" baseline="0" dirty="0" smtClean="0"/>
              <a:t>, dat zo’n beetje in mijn achtertuin ligt, begreep ik dat </a:t>
            </a:r>
            <a:r>
              <a:rPr lang="nl-NL" baseline="0" dirty="0" err="1" smtClean="0"/>
              <a:t>dát</a:t>
            </a:r>
            <a:r>
              <a:rPr lang="nl-NL" baseline="0" dirty="0" smtClean="0"/>
              <a:t> de reden was waarom ik naar voren ben geschoven en mijn collega’s de reis naar Amsterdam graag aan hen voorbij lieten gaan. Het zou voor mij toch een thuiswedstrijd zou zijn..</a:t>
            </a:r>
          </a:p>
          <a:p>
            <a:endParaRPr lang="nl-NL"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smtClean="0"/>
              <a:t>Ik </a:t>
            </a:r>
            <a:r>
              <a:rPr lang="nl-NL" baseline="0" dirty="0" err="1" smtClean="0"/>
              <a:t>bén</a:t>
            </a:r>
            <a:r>
              <a:rPr lang="nl-NL" baseline="0" dirty="0" smtClean="0"/>
              <a:t> hartstikke blij dat ik hier vandaag sta om jullie kennis te laten maken met het project Kraamzorg 2.0. Want dat is het project waar wij momenteel aan werken en super trots op zijn. Zoals ik al zei, is dit één van de vijf door </a:t>
            </a:r>
            <a:r>
              <a:rPr lang="nl-NL" baseline="0" dirty="0" err="1" smtClean="0"/>
              <a:t>ZonMw</a:t>
            </a:r>
            <a:r>
              <a:rPr lang="nl-NL" baseline="0" dirty="0" smtClean="0"/>
              <a:t> gefinancierde projecten over kraamzorg. Nu is er tot op heden eigenlijk heel weinig wetenschappelijk onderzoek gedaan naar kraamzorg. Eigenlijk best gek, aangezien het zo’n belangrijk onderdeel is van ons </a:t>
            </a:r>
            <a:r>
              <a:rPr lang="nl-NL" baseline="0" dirty="0" err="1" smtClean="0"/>
              <a:t>geboortezorgsysteem</a:t>
            </a:r>
            <a:r>
              <a:rPr lang="nl-NL" baseline="0" dirty="0" smtClean="0"/>
              <a:t> en zo uniek in de wereld. Maar dat hoef ik jullie niet te vertellen, jullie hebben een prachtig vak waar je terecht trots op mag zijn. Graag wil ik daarom aftrappen met een filmpje waarin de noodzaak van kraamzorg duidelijk wordt neergezet. </a:t>
            </a:r>
            <a:r>
              <a:rPr lang="nl-NL" dirty="0" smtClean="0"/>
              <a:t>In dit filmpje</a:t>
            </a:r>
            <a:r>
              <a:rPr lang="nl-NL" baseline="0" dirty="0" smtClean="0"/>
              <a:t> doet een (Amerikaans) stel een oproep voor (betere) kraamzorg.. Laten we even gaan kijken.  </a:t>
            </a:r>
          </a:p>
          <a:p>
            <a:endParaRPr lang="nl-NL" dirty="0"/>
          </a:p>
        </p:txBody>
      </p:sp>
      <p:sp>
        <p:nvSpPr>
          <p:cNvPr id="4" name="Tijdelijke aanduiding voor dianummer 3"/>
          <p:cNvSpPr>
            <a:spLocks noGrp="1"/>
          </p:cNvSpPr>
          <p:nvPr>
            <p:ph type="sldNum" sz="quarter" idx="10"/>
          </p:nvPr>
        </p:nvSpPr>
        <p:spPr/>
        <p:txBody>
          <a:bodyPr/>
          <a:lstStyle/>
          <a:p>
            <a:fld id="{6BA76B10-03CD-4375-B9FC-42D680D1B8A9}" type="slidenum">
              <a:rPr lang="nl-NL" smtClean="0"/>
              <a:pPr/>
              <a:t>1</a:t>
            </a:fld>
            <a:endParaRPr lang="nl-NL"/>
          </a:p>
        </p:txBody>
      </p:sp>
    </p:spTree>
    <p:extLst>
      <p:ext uri="{BB962C8B-B14F-4D97-AF65-F5344CB8AC3E}">
        <p14:creationId xmlns:p14="http://schemas.microsoft.com/office/powerpoint/2010/main" val="3371179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Vraag 1 – nu even niet als professional maar als moeder als vader als mens,</a:t>
            </a:r>
            <a:r>
              <a:rPr lang="nl-NL" baseline="0" dirty="0" smtClean="0"/>
              <a:t> zou je gebruik maken van flexibele inzet kraamzorguren tot 14 dagen als dat mogelijk is? Ofwel zou je mee doen aan de advertentie?</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6BA76B10-03CD-4375-B9FC-42D680D1B8A9}" type="slidenum">
              <a:rPr lang="nl-NL" smtClean="0"/>
              <a:pPr/>
              <a:t>10</a:t>
            </a:fld>
            <a:endParaRPr lang="nl-NL"/>
          </a:p>
        </p:txBody>
      </p:sp>
    </p:spTree>
    <p:extLst>
      <p:ext uri="{BB962C8B-B14F-4D97-AF65-F5344CB8AC3E}">
        <p14:creationId xmlns:p14="http://schemas.microsoft.com/office/powerpoint/2010/main" val="4099893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Dat was ‘m! Hartelijk</a:t>
            </a:r>
            <a:r>
              <a:rPr lang="nl-NL" baseline="0" dirty="0" smtClean="0"/>
              <a:t> dank voor jullie aandacht </a:t>
            </a:r>
            <a:r>
              <a:rPr lang="nl-NL" baseline="0" dirty="0" smtClean="0">
                <a:sym typeface="Wingdings" pitchFamily="2" charset="2"/>
              </a:rPr>
              <a:t></a:t>
            </a:r>
            <a:endParaRPr lang="nl-NL" dirty="0"/>
          </a:p>
        </p:txBody>
      </p:sp>
      <p:sp>
        <p:nvSpPr>
          <p:cNvPr id="4" name="Tijdelijke aanduiding voor dianummer 3"/>
          <p:cNvSpPr>
            <a:spLocks noGrp="1"/>
          </p:cNvSpPr>
          <p:nvPr>
            <p:ph type="sldNum" sz="quarter" idx="10"/>
          </p:nvPr>
        </p:nvSpPr>
        <p:spPr/>
        <p:txBody>
          <a:bodyPr/>
          <a:lstStyle/>
          <a:p>
            <a:fld id="{6BA76B10-03CD-4375-B9FC-42D680D1B8A9}" type="slidenum">
              <a:rPr lang="nl-NL" smtClean="0"/>
              <a:pPr/>
              <a:t>11</a:t>
            </a:fld>
            <a:endParaRPr lang="nl-NL"/>
          </a:p>
        </p:txBody>
      </p:sp>
    </p:spTree>
    <p:extLst>
      <p:ext uri="{BB962C8B-B14F-4D97-AF65-F5344CB8AC3E}">
        <p14:creationId xmlns:p14="http://schemas.microsoft.com/office/powerpoint/2010/main" val="3849575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BA76B10-03CD-4375-B9FC-42D680D1B8A9}" type="slidenum">
              <a:rPr lang="nl-NL" smtClean="0"/>
              <a:pPr/>
              <a:t>12</a:t>
            </a:fld>
            <a:endParaRPr lang="nl-NL"/>
          </a:p>
        </p:txBody>
      </p:sp>
    </p:spTree>
    <p:extLst>
      <p:ext uri="{BB962C8B-B14F-4D97-AF65-F5344CB8AC3E}">
        <p14:creationId xmlns:p14="http://schemas.microsoft.com/office/powerpoint/2010/main" val="47220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smtClean="0"/>
              <a:t>Alhoewel het toegespitst is op Amerika, laat dit filmpje duidelijk zien vanuit cliëntenperspectief wat het belang van kraamzorg is. En gelukkig hebben wij een goedwerkend kraamzorgsysteem in Nederland. </a:t>
            </a:r>
            <a:endParaRPr lang="nl-NL" dirty="0"/>
          </a:p>
        </p:txBody>
      </p:sp>
      <p:sp>
        <p:nvSpPr>
          <p:cNvPr id="4" name="Tijdelijke aanduiding voor dianummer 3"/>
          <p:cNvSpPr>
            <a:spLocks noGrp="1"/>
          </p:cNvSpPr>
          <p:nvPr>
            <p:ph type="sldNum" sz="quarter" idx="10"/>
          </p:nvPr>
        </p:nvSpPr>
        <p:spPr/>
        <p:txBody>
          <a:bodyPr/>
          <a:lstStyle/>
          <a:p>
            <a:fld id="{6BA76B10-03CD-4375-B9FC-42D680D1B8A9}" type="slidenum">
              <a:rPr lang="nl-NL" smtClean="0"/>
              <a:pPr/>
              <a:t>2</a:t>
            </a:fld>
            <a:endParaRPr lang="nl-NL"/>
          </a:p>
        </p:txBody>
      </p:sp>
    </p:spTree>
    <p:extLst>
      <p:ext uri="{BB962C8B-B14F-4D97-AF65-F5344CB8AC3E}">
        <p14:creationId xmlns:p14="http://schemas.microsoft.com/office/powerpoint/2010/main" val="357502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Nou,</a:t>
            </a:r>
            <a:r>
              <a:rPr lang="nl-NL" baseline="0" dirty="0" smtClean="0"/>
              <a:t> hoe ziet ons kraamzorgsysteem er dan uit? Voor jullie natuurlijk allemaal vanzelfsprekend wat hier staat, maar toch even voor hen die eigenlijk denken, </a:t>
            </a:r>
            <a:r>
              <a:rPr lang="nl-NL" baseline="0" dirty="0" err="1" smtClean="0"/>
              <a:t>oja</a:t>
            </a:r>
            <a:r>
              <a:rPr lang="nl-NL" baseline="0" dirty="0" smtClean="0"/>
              <a:t> hoe zit het nou precies..?</a:t>
            </a:r>
          </a:p>
          <a:p>
            <a:endParaRPr lang="nl-NL" baseline="0" dirty="0" smtClean="0"/>
          </a:p>
          <a:p>
            <a:r>
              <a:rPr lang="nl-NL" baseline="0" dirty="0" smtClean="0"/>
              <a:t>Zoals ik al zei, kraamzorg zoals wij dat in Nederland kennen is uniek. Iedereen vrouw in Nederland kan kraamzorg voor de eerste 8 dagen na de bevalling aanvragen, hier staat wel een eigen bijdrage tegenover. De mogelijkheid bestaat om tussen een minimumpakket of een basispakket te kiezen. Het minimumpakket bestaat in ieder geval uit 24uur verspreid over 8 dagen en het Basispakket bestaat uit minimaal 45uur bij flesvoeding en minimaal 49u bij borstvoeding, zoals het huidige Landelijke Indicatieprotocol Kraamzorg dat voorschrijft. Mocht de situatie van de kraamvrouw erom vragen dan is het mogelijk dat er uren </a:t>
            </a:r>
            <a:r>
              <a:rPr lang="nl-NL" baseline="0" dirty="0" err="1" smtClean="0"/>
              <a:t>bijgeindiceerd</a:t>
            </a:r>
            <a:r>
              <a:rPr lang="nl-NL" baseline="0" dirty="0" smtClean="0"/>
              <a:t> worden, dit tot maximaal 10 dagen. De uitzonderingen daargelaten, zoals iemand met een extra uitgebreide kraamverzekering.</a:t>
            </a:r>
          </a:p>
          <a:p>
            <a:endParaRPr lang="nl-NL" baseline="0" dirty="0" smtClean="0"/>
          </a:p>
          <a:p>
            <a:r>
              <a:rPr lang="nl-NL" baseline="0" dirty="0" smtClean="0"/>
              <a:t>Wat zijn ook alweer de doelen van de kraamzorg? </a:t>
            </a:r>
          </a:p>
          <a:p>
            <a:r>
              <a:rPr lang="nl-NL" baseline="0" dirty="0" smtClean="0"/>
              <a:t>1) Het bevorderen van de gezondheid van moeder en kind 2) het vroegtijdig signaleren van gezondheidsrisico’s, problemen en complicaties, en 3) het ondersteunen van de ouders in het aanpassen naar de nieuwe situatie/rol en vertrouwen geven. </a:t>
            </a:r>
            <a:r>
              <a:rPr lang="nl-NL" baseline="0" dirty="0" err="1" smtClean="0"/>
              <a:t>Alledrie</a:t>
            </a:r>
            <a:r>
              <a:rPr lang="nl-NL" baseline="0" dirty="0" smtClean="0"/>
              <a:t> valide doelen waar het Amerikaanse stel uit het filmpje absoluut baat had gehad..</a:t>
            </a:r>
          </a:p>
        </p:txBody>
      </p:sp>
      <p:sp>
        <p:nvSpPr>
          <p:cNvPr id="4" name="Tijdelijke aanduiding voor dianummer 3"/>
          <p:cNvSpPr>
            <a:spLocks noGrp="1"/>
          </p:cNvSpPr>
          <p:nvPr>
            <p:ph type="sldNum" sz="quarter" idx="10"/>
          </p:nvPr>
        </p:nvSpPr>
        <p:spPr/>
        <p:txBody>
          <a:bodyPr/>
          <a:lstStyle/>
          <a:p>
            <a:fld id="{6BA76B10-03CD-4375-B9FC-42D680D1B8A9}" type="slidenum">
              <a:rPr lang="nl-NL" smtClean="0"/>
              <a:pPr/>
              <a:t>3</a:t>
            </a:fld>
            <a:endParaRPr lang="nl-NL"/>
          </a:p>
        </p:txBody>
      </p:sp>
    </p:spTree>
    <p:extLst>
      <p:ext uri="{BB962C8B-B14F-4D97-AF65-F5344CB8AC3E}">
        <p14:creationId xmlns:p14="http://schemas.microsoft.com/office/powerpoint/2010/main" val="2399508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kern="1200" baseline="0" dirty="0" smtClean="0">
                <a:solidFill>
                  <a:schemeClr val="tx1"/>
                </a:solidFill>
                <a:latin typeface="+mn-lt"/>
                <a:ea typeface="+mn-ea"/>
                <a:cs typeface="+mn-cs"/>
              </a:rPr>
              <a:t>Maar… ons kraamzorgsysteem heeft helaas ook zijn tekortkomingen. De restrictie in het aantal dagen, namelijk 8, en de aaneengeslotenheid van deze dagen worden door cliënten en zorgverleners regelmatig als suboptimaal ervaren. </a:t>
            </a:r>
          </a:p>
          <a:p>
            <a:endParaRPr lang="nl-NL" sz="1200" kern="1200" baseline="0" dirty="0" smtClean="0">
              <a:solidFill>
                <a:schemeClr val="tx1"/>
              </a:solidFill>
              <a:latin typeface="+mn-lt"/>
              <a:ea typeface="+mn-ea"/>
              <a:cs typeface="+mn-cs"/>
            </a:endParaRPr>
          </a:p>
          <a:p>
            <a:r>
              <a:rPr lang="nl-NL" sz="1200" kern="1200" baseline="0" dirty="0" smtClean="0">
                <a:solidFill>
                  <a:schemeClr val="tx1"/>
                </a:solidFill>
                <a:latin typeface="+mn-lt"/>
                <a:ea typeface="+mn-ea"/>
                <a:cs typeface="+mn-cs"/>
              </a:rPr>
              <a:t>En waarom is dit dan? Nou, het is bekend dat medische problemen vaker aan het eind van de kraamtijd voorkomen, dan aan het begin. Dit geldt met name voor de moeder, bij haar ligt de piek aan het einde van de eerste en het begin van de tweede week. Maar ook bij het kind nemen medische problemen zo rond dag 6 juist toe. Daarbij is er een enorm sterke afname in vrouwen die borstvoeding geven in de eerste twee weken, de ervaring leert dat dit vooral gebeurt tussen dag 8 en dag 14.</a:t>
            </a:r>
          </a:p>
          <a:p>
            <a:endParaRPr lang="nl-NL" sz="1200" kern="1200" baseline="0" dirty="0" smtClean="0">
              <a:solidFill>
                <a:schemeClr val="tx1"/>
              </a:solidFill>
              <a:latin typeface="+mn-lt"/>
              <a:ea typeface="+mn-ea"/>
              <a:cs typeface="+mn-cs"/>
            </a:endParaRPr>
          </a:p>
          <a:p>
            <a:r>
              <a:rPr lang="nl-NL" sz="1200" kern="1200" baseline="0" dirty="0" smtClean="0">
                <a:solidFill>
                  <a:schemeClr val="tx1"/>
                </a:solidFill>
                <a:latin typeface="+mn-lt"/>
                <a:ea typeface="+mn-ea"/>
                <a:cs typeface="+mn-cs"/>
              </a:rPr>
              <a:t>En waarom is dat nou zo belangrijk? Het is nog altijd beter (als het kan) borstvoeding te geven in plaats van flesvoeding. </a:t>
            </a:r>
            <a:r>
              <a:rPr lang="nl-NL" sz="1200" kern="1200" dirty="0" smtClean="0">
                <a:solidFill>
                  <a:schemeClr val="tx1"/>
                </a:solidFill>
                <a:latin typeface="+mn-lt"/>
                <a:ea typeface="+mn-ea"/>
                <a:cs typeface="+mn-cs"/>
              </a:rPr>
              <a:t>De WHO adviseert uitsluitend borstvoeding te geven tot de leeftijd van zes maanden, niet alleen in </a:t>
            </a:r>
            <a:r>
              <a:rPr lang="nl-NL" sz="1200" kern="1200" dirty="0" err="1" smtClean="0">
                <a:solidFill>
                  <a:schemeClr val="tx1"/>
                </a:solidFill>
                <a:latin typeface="+mn-lt"/>
                <a:ea typeface="+mn-ea"/>
                <a:cs typeface="+mn-cs"/>
              </a:rPr>
              <a:t>LMICs</a:t>
            </a:r>
            <a:r>
              <a:rPr lang="nl-NL" sz="1200" kern="1200" dirty="0" smtClean="0">
                <a:solidFill>
                  <a:schemeClr val="tx1"/>
                </a:solidFill>
                <a:latin typeface="+mn-lt"/>
                <a:ea typeface="+mn-ea"/>
                <a:cs typeface="+mn-cs"/>
              </a:rPr>
              <a:t>, maar ook in </a:t>
            </a:r>
            <a:r>
              <a:rPr lang="nl-NL" sz="1200" kern="1200" dirty="0" err="1" smtClean="0">
                <a:solidFill>
                  <a:schemeClr val="tx1"/>
                </a:solidFill>
                <a:latin typeface="+mn-lt"/>
                <a:ea typeface="+mn-ea"/>
                <a:cs typeface="+mn-cs"/>
              </a:rPr>
              <a:t>HICs</a:t>
            </a:r>
            <a:r>
              <a:rPr lang="nl-NL" sz="1200" kern="1200" dirty="0" smtClean="0">
                <a:solidFill>
                  <a:schemeClr val="tx1"/>
                </a:solidFill>
                <a:latin typeface="+mn-lt"/>
                <a:ea typeface="+mn-ea"/>
                <a:cs typeface="+mn-cs"/>
              </a:rPr>
              <a:t> als Nederland. Dit advies is dan ook in Nederland overgenomen; o.a. in het Landelijk Indicatieprotocol Kraamzorg. De reden hiervoor is dat borstvoeding b</a:t>
            </a:r>
            <a:r>
              <a:rPr lang="nl-NL" sz="1200" kern="1200" baseline="0" dirty="0" smtClean="0">
                <a:solidFill>
                  <a:schemeClr val="tx1"/>
                </a:solidFill>
                <a:latin typeface="+mn-lt"/>
                <a:ea typeface="+mn-ea"/>
                <a:cs typeface="+mn-cs"/>
              </a:rPr>
              <a:t>escherming kan bieden tegen kinderinfecties en het gaat mogelijk </a:t>
            </a:r>
            <a:r>
              <a:rPr lang="nl-NL" sz="1200" kern="1200" baseline="0" dirty="0" err="1" smtClean="0">
                <a:solidFill>
                  <a:schemeClr val="tx1"/>
                </a:solidFill>
                <a:latin typeface="+mn-lt"/>
                <a:ea typeface="+mn-ea"/>
                <a:cs typeface="+mn-cs"/>
              </a:rPr>
              <a:t>obesitas</a:t>
            </a:r>
            <a:r>
              <a:rPr lang="nl-NL" sz="1200" kern="1200" baseline="0" dirty="0" smtClean="0">
                <a:solidFill>
                  <a:schemeClr val="tx1"/>
                </a:solidFill>
                <a:latin typeface="+mn-lt"/>
                <a:ea typeface="+mn-ea"/>
                <a:cs typeface="+mn-cs"/>
              </a:rPr>
              <a:t> tegen bij kinderen op latere leeftijd. Daarbij blijkt het naar alle waarschijnlijkheid gezonder voor de moeder omdat het mogelijk bescherming biedt tegen borstkanker en mogelijk eierstokkanker en diabeter type 2. </a:t>
            </a:r>
            <a:r>
              <a:rPr lang="nl-NL" sz="1200" kern="1200" dirty="0" smtClean="0">
                <a:solidFill>
                  <a:schemeClr val="tx1"/>
                </a:solidFill>
                <a:latin typeface="+mn-lt"/>
                <a:ea typeface="+mn-ea"/>
                <a:cs typeface="+mn-cs"/>
              </a:rPr>
              <a:t>Naast de breed geaccepteerde medisch getinte voordelen van het geven van borstvoeding, bevordert het ook hechting tussen moeder en kind en bevredigt het de emotionele behoeften van het kind. </a:t>
            </a:r>
            <a:endParaRPr lang="nl-NL" dirty="0"/>
          </a:p>
        </p:txBody>
      </p:sp>
      <p:sp>
        <p:nvSpPr>
          <p:cNvPr id="4" name="Tijdelijke aanduiding voor dianummer 3"/>
          <p:cNvSpPr>
            <a:spLocks noGrp="1"/>
          </p:cNvSpPr>
          <p:nvPr>
            <p:ph type="sldNum" sz="quarter" idx="10"/>
          </p:nvPr>
        </p:nvSpPr>
        <p:spPr/>
        <p:txBody>
          <a:bodyPr/>
          <a:lstStyle/>
          <a:p>
            <a:fld id="{6BA76B10-03CD-4375-B9FC-42D680D1B8A9}" type="slidenum">
              <a:rPr lang="nl-NL" smtClean="0"/>
              <a:pPr/>
              <a:t>4</a:t>
            </a:fld>
            <a:endParaRPr lang="nl-NL"/>
          </a:p>
        </p:txBody>
      </p:sp>
    </p:spTree>
    <p:extLst>
      <p:ext uri="{BB962C8B-B14F-4D97-AF65-F5344CB8AC3E}">
        <p14:creationId xmlns:p14="http://schemas.microsoft.com/office/powerpoint/2010/main" val="1172647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smtClean="0"/>
              <a:t>En precies op de laatste punt hopen wij met ons kraamzorgproject op in te spelen en een verschil te maken. Door middel van een interventie met spreiding en/of onderbreking van kraamzorguren hopen wij o.a. de slagingskans van borstvoeding te vergroten doordat kraamzorg over een langere periode aanwezig. In deze interventie bieden wij namelijk een groep vrouwen de mogelijkheid om de toegekende kraamzorguren te verspreiden over 14 dagen in plaats van 8. Het gaat hierbij nadrukkelijk niet om </a:t>
            </a:r>
            <a:r>
              <a:rPr lang="nl-NL" baseline="0" dirty="0" err="1" smtClean="0"/>
              <a:t>méér</a:t>
            </a:r>
            <a:r>
              <a:rPr lang="nl-NL" baseline="0" dirty="0" smtClean="0"/>
              <a:t> kraamzorguren, enkel de spreiding ervan. </a:t>
            </a:r>
          </a:p>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smtClean="0"/>
              <a:t>Verwachting re. verruiming tijdsspanne</a:t>
            </a:r>
          </a:p>
          <a:p>
            <a:pPr>
              <a:buFontTx/>
              <a:buChar char="-"/>
            </a:pPr>
            <a:r>
              <a:rPr lang="nl-NL" dirty="0" smtClean="0"/>
              <a:t>Namelijk langer borstvoeding geven + zelfredzaamheid vergroot</a:t>
            </a:r>
          </a:p>
          <a:p>
            <a:pPr>
              <a:buFontTx/>
              <a:buChar char="-"/>
            </a:pPr>
            <a:r>
              <a:rPr lang="nl-NL" dirty="0" smtClean="0"/>
              <a:t>Doordat</a:t>
            </a:r>
            <a:r>
              <a:rPr lang="nl-NL" baseline="0" dirty="0" smtClean="0"/>
              <a:t> </a:t>
            </a:r>
            <a:r>
              <a:rPr lang="nl-NL" dirty="0" smtClean="0"/>
              <a:t>(medische)</a:t>
            </a:r>
            <a:r>
              <a:rPr lang="nl-NL" baseline="0" dirty="0" smtClean="0"/>
              <a:t> problemen eerder worden gesignaleerd</a:t>
            </a:r>
          </a:p>
          <a:p>
            <a:pPr>
              <a:buFontTx/>
              <a:buChar char="-"/>
            </a:pPr>
            <a:r>
              <a:rPr lang="nl-NL" baseline="0" dirty="0" smtClean="0"/>
              <a:t>In ieder geval minder dagen te overbruggen tussen kraamzorg en JGZ.</a:t>
            </a:r>
          </a:p>
          <a:p>
            <a:pPr>
              <a:buFontTx/>
              <a:buChar char="-"/>
            </a:pPr>
            <a:endParaRPr lang="nl-NL" baseline="0" dirty="0" smtClean="0"/>
          </a:p>
          <a:p>
            <a:pPr>
              <a:buFontTx/>
              <a:buNone/>
            </a:pPr>
            <a:r>
              <a:rPr lang="nl-NL" baseline="0" dirty="0" smtClean="0"/>
              <a:t>Onderzoeksvragen</a:t>
            </a:r>
          </a:p>
          <a:p>
            <a:pPr>
              <a:buFontTx/>
              <a:buNone/>
            </a:pPr>
            <a:r>
              <a:rPr lang="nl-NL" baseline="0" dirty="0" smtClean="0"/>
              <a:t>3 onderzoeksvragen</a:t>
            </a:r>
            <a:endParaRPr lang="nl-NL" dirty="0"/>
          </a:p>
        </p:txBody>
      </p:sp>
      <p:sp>
        <p:nvSpPr>
          <p:cNvPr id="4" name="Tijdelijke aanduiding voor dianummer 3"/>
          <p:cNvSpPr>
            <a:spLocks noGrp="1"/>
          </p:cNvSpPr>
          <p:nvPr>
            <p:ph type="sldNum" sz="quarter" idx="10"/>
          </p:nvPr>
        </p:nvSpPr>
        <p:spPr/>
        <p:txBody>
          <a:bodyPr/>
          <a:lstStyle/>
          <a:p>
            <a:fld id="{6BA76B10-03CD-4375-B9FC-42D680D1B8A9}" type="slidenum">
              <a:rPr lang="nl-NL" smtClean="0"/>
              <a:pPr/>
              <a:t>5</a:t>
            </a:fld>
            <a:endParaRPr lang="nl-NL"/>
          </a:p>
        </p:txBody>
      </p:sp>
    </p:spTree>
    <p:extLst>
      <p:ext uri="{BB962C8B-B14F-4D97-AF65-F5344CB8AC3E}">
        <p14:creationId xmlns:p14="http://schemas.microsoft.com/office/powerpoint/2010/main" val="1332355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Nu de interventie, hoe ziet deze er dan concreet uit? Wij zullen </a:t>
            </a:r>
            <a:r>
              <a:rPr lang="nl-NL" baseline="0" dirty="0" err="1" smtClean="0"/>
              <a:t>clienten</a:t>
            </a:r>
            <a:r>
              <a:rPr lang="nl-NL" baseline="0" dirty="0" smtClean="0"/>
              <a:t> die in week 30 van de zwangerschap/ de tijdens de intake met de kraamzorgconsulent de intentie hebben tot het geven van borstvoeding, vragen mee te doen aan een zogenoemde RCT. Dit betekent dat er een controle en een interventiegroep is, de laatste krijgt de mogelijkheid aangeboden om hun kraamzorguren te verdelen over </a:t>
            </a:r>
            <a:r>
              <a:rPr lang="nl-NL" baseline="0" dirty="0" err="1" smtClean="0"/>
              <a:t>max</a:t>
            </a:r>
            <a:r>
              <a:rPr lang="nl-NL" baseline="0" dirty="0" smtClean="0"/>
              <a:t> 14 dagen. Hieraan zijn wel twee restricties verbonden: min 3u en </a:t>
            </a:r>
            <a:r>
              <a:rPr lang="nl-NL" baseline="0" dirty="0" err="1" smtClean="0"/>
              <a:t>max</a:t>
            </a:r>
            <a:r>
              <a:rPr lang="nl-NL" baseline="0" dirty="0" smtClean="0"/>
              <a:t> 10u per dag en pas na de 8</a:t>
            </a:r>
            <a:r>
              <a:rPr lang="nl-NL" baseline="30000" dirty="0" smtClean="0"/>
              <a:t>ste</a:t>
            </a:r>
            <a:r>
              <a:rPr lang="nl-NL" baseline="0" dirty="0" smtClean="0"/>
              <a:t> dag, zogeheten wendag, mogelijk, zodat de vrouw altijd de eerste 8 dagen in ieder geval zorg krijgt. Zoals het bij ‘gewone’ zorg ook is, zal de planning gedaan worden op de 1</a:t>
            </a:r>
            <a:r>
              <a:rPr lang="nl-NL" baseline="30000" dirty="0" smtClean="0"/>
              <a:t>ste</a:t>
            </a:r>
            <a:r>
              <a:rPr lang="nl-NL" baseline="0" dirty="0" smtClean="0"/>
              <a:t> kraamdag en altijd in overleg met de kraamverzorgende en verloskundige.</a:t>
            </a:r>
            <a:endParaRPr lang="nl-NL" dirty="0"/>
          </a:p>
        </p:txBody>
      </p:sp>
      <p:sp>
        <p:nvSpPr>
          <p:cNvPr id="4" name="Tijdelijke aanduiding voor dianummer 3"/>
          <p:cNvSpPr>
            <a:spLocks noGrp="1"/>
          </p:cNvSpPr>
          <p:nvPr>
            <p:ph type="sldNum" sz="quarter" idx="10"/>
          </p:nvPr>
        </p:nvSpPr>
        <p:spPr/>
        <p:txBody>
          <a:bodyPr/>
          <a:lstStyle/>
          <a:p>
            <a:fld id="{6BA76B10-03CD-4375-B9FC-42D680D1B8A9}" type="slidenum">
              <a:rPr lang="nl-NL" smtClean="0"/>
              <a:pPr/>
              <a:t>6</a:t>
            </a:fld>
            <a:endParaRPr lang="nl-NL"/>
          </a:p>
        </p:txBody>
      </p:sp>
    </p:spTree>
    <p:extLst>
      <p:ext uri="{BB962C8B-B14F-4D97-AF65-F5344CB8AC3E}">
        <p14:creationId xmlns:p14="http://schemas.microsoft.com/office/powerpoint/2010/main" val="1325330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Wat zijn onze belangrijkste uitkomstmaten,</a:t>
            </a:r>
            <a:r>
              <a:rPr lang="nl-NL" baseline="0" dirty="0" smtClean="0"/>
              <a:t> dus waar baseren wij onze resultaten en conclusies op? Dat is als belangrijkste uitkomstmaar geslaagde borstvoeding, enkel borstvoeding, geen bijvoeding. Dit wordt gezien als de meest optimale surrogaatmeten voor de gezondheid van moeder en kind, gemeten op dag 1, laatste kraamdag en rond het eerste bezoek aan consultatiebureau, 4 weken dus. Data verzamelen wij via informatiesystemen van kraamzorg en JGZ.</a:t>
            </a:r>
          </a:p>
          <a:p>
            <a:endParaRPr lang="nl-NL" baseline="0" dirty="0" smtClean="0"/>
          </a:p>
          <a:p>
            <a:r>
              <a:rPr lang="nl-NL" baseline="0" dirty="0" smtClean="0"/>
              <a:t>Andere belangrijke uitkomstmaten zijn zelfredzaamheid en kwaliteit van zorg ervaren door moeder en mogelijk partner. Dit slaat o.a. terug op het derde doel van de kraamzorg, ondersteuning van de ouders en wordt gemeten 4 weken na de bevalling </a:t>
            </a:r>
            <a:r>
              <a:rPr lang="nl-NL" baseline="0" dirty="0" err="1" smtClean="0"/>
              <a:t>dmv</a:t>
            </a:r>
            <a:r>
              <a:rPr lang="nl-NL" baseline="0" dirty="0" smtClean="0"/>
              <a:t> d</a:t>
            </a:r>
            <a:r>
              <a:rPr lang="nl-NL" dirty="0" smtClean="0"/>
              <a:t>e </a:t>
            </a:r>
            <a:r>
              <a:rPr lang="nl-NL" dirty="0" err="1" smtClean="0"/>
              <a:t>CLiK</a:t>
            </a:r>
            <a:r>
              <a:rPr lang="nl-NL" dirty="0" smtClean="0"/>
              <a:t>.</a:t>
            </a:r>
            <a:r>
              <a:rPr lang="nl-NL" baseline="0" dirty="0" smtClean="0"/>
              <a:t> De </a:t>
            </a:r>
            <a:r>
              <a:rPr lang="nl-NL" baseline="0" dirty="0" err="1" smtClean="0"/>
              <a:t>CLiK</a:t>
            </a:r>
            <a:r>
              <a:rPr lang="nl-NL" baseline="0" dirty="0" smtClean="0"/>
              <a:t> </a:t>
            </a:r>
            <a:r>
              <a:rPr lang="nl-NL" dirty="0" smtClean="0"/>
              <a:t>bestaat voor een groot deel uit de MEQ.</a:t>
            </a:r>
            <a:r>
              <a:rPr lang="nl-NL" baseline="0" dirty="0" smtClean="0"/>
              <a:t> </a:t>
            </a:r>
            <a:r>
              <a:rPr lang="nl-NL" sz="1200" kern="1200" baseline="0" dirty="0" smtClean="0">
                <a:solidFill>
                  <a:schemeClr val="tx1"/>
                </a:solidFill>
                <a:latin typeface="+mn-lt"/>
                <a:ea typeface="+mn-ea"/>
                <a:cs typeface="+mn-cs"/>
              </a:rPr>
              <a:t>Deze vragenlijst meet de mate van </a:t>
            </a:r>
            <a:r>
              <a:rPr lang="nl-NL" sz="1200" kern="1200" baseline="0" dirty="0" err="1" smtClean="0">
                <a:solidFill>
                  <a:schemeClr val="tx1"/>
                </a:solidFill>
                <a:latin typeface="+mn-lt"/>
                <a:ea typeface="+mn-ea"/>
                <a:cs typeface="+mn-cs"/>
              </a:rPr>
              <a:t>empowerment</a:t>
            </a:r>
            <a:r>
              <a:rPr lang="nl-NL" sz="1200" kern="1200" baseline="0" dirty="0" smtClean="0">
                <a:solidFill>
                  <a:schemeClr val="tx1"/>
                </a:solidFill>
                <a:latin typeface="+mn-lt"/>
                <a:ea typeface="+mn-ea"/>
                <a:cs typeface="+mn-cs"/>
              </a:rPr>
              <a:t> van de moeder. Daarnaast bestaat de </a:t>
            </a:r>
            <a:r>
              <a:rPr lang="nl-NL" sz="1200" kern="1200" baseline="0" dirty="0" err="1" smtClean="0">
                <a:solidFill>
                  <a:schemeClr val="tx1"/>
                </a:solidFill>
                <a:latin typeface="+mn-lt"/>
                <a:ea typeface="+mn-ea"/>
                <a:cs typeface="+mn-cs"/>
              </a:rPr>
              <a:t>CLiK</a:t>
            </a:r>
            <a:r>
              <a:rPr lang="nl-NL" sz="1200" kern="1200" baseline="0" dirty="0" smtClean="0">
                <a:solidFill>
                  <a:schemeClr val="tx1"/>
                </a:solidFill>
                <a:latin typeface="+mn-lt"/>
                <a:ea typeface="+mn-ea"/>
                <a:cs typeface="+mn-cs"/>
              </a:rPr>
              <a:t> uit een aantal evaluatievragen over hoe de kraamvrouw de zorg heeft ervaren. Deze vragenlijst is vanuit de Academische Werkplaats Kraamzorg door en voor kraamzorgorganisaties ontwikkeld. </a:t>
            </a:r>
            <a:endParaRPr lang="nl-NL" dirty="0"/>
          </a:p>
        </p:txBody>
      </p:sp>
      <p:sp>
        <p:nvSpPr>
          <p:cNvPr id="4" name="Tijdelijke aanduiding voor dianummer 3"/>
          <p:cNvSpPr>
            <a:spLocks noGrp="1"/>
          </p:cNvSpPr>
          <p:nvPr>
            <p:ph type="sldNum" sz="quarter" idx="10"/>
          </p:nvPr>
        </p:nvSpPr>
        <p:spPr/>
        <p:txBody>
          <a:bodyPr/>
          <a:lstStyle/>
          <a:p>
            <a:fld id="{6BA76B10-03CD-4375-B9FC-42D680D1B8A9}" type="slidenum">
              <a:rPr lang="nl-NL" smtClean="0"/>
              <a:pPr/>
              <a:t>7</a:t>
            </a:fld>
            <a:endParaRPr lang="nl-NL"/>
          </a:p>
        </p:txBody>
      </p:sp>
    </p:spTree>
    <p:extLst>
      <p:ext uri="{BB962C8B-B14F-4D97-AF65-F5344CB8AC3E}">
        <p14:creationId xmlns:p14="http://schemas.microsoft.com/office/powerpoint/2010/main" val="298946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Tot zover mijn introductie over Kraamzorg</a:t>
            </a:r>
            <a:r>
              <a:rPr lang="nl-NL" baseline="0" dirty="0" smtClean="0"/>
              <a:t> 2.0. En nu wordt het tijd voor wat beweging aangezien jullie al ruim een uur zitten. Dus even een korte quiz, petje op petje af, ofwel blijf je zitten of ga je staan!?</a:t>
            </a:r>
          </a:p>
          <a:p>
            <a:endParaRPr lang="nl-NL" baseline="0" dirty="0" smtClean="0"/>
          </a:p>
          <a:p>
            <a:r>
              <a:rPr lang="nl-NL" baseline="0" dirty="0" smtClean="0"/>
              <a:t>Bij Ja ga je staan, bij Nee blijf je zitten… Dus ja ik zou zeggen, wil je even de benen strekken, stem dan vooral JA.</a:t>
            </a:r>
            <a:endParaRPr lang="nl-NL" dirty="0"/>
          </a:p>
        </p:txBody>
      </p:sp>
      <p:sp>
        <p:nvSpPr>
          <p:cNvPr id="4" name="Tijdelijke aanduiding voor dianummer 3"/>
          <p:cNvSpPr>
            <a:spLocks noGrp="1"/>
          </p:cNvSpPr>
          <p:nvPr>
            <p:ph type="sldNum" sz="quarter" idx="10"/>
          </p:nvPr>
        </p:nvSpPr>
        <p:spPr/>
        <p:txBody>
          <a:bodyPr/>
          <a:lstStyle/>
          <a:p>
            <a:fld id="{6BA76B10-03CD-4375-B9FC-42D680D1B8A9}" type="slidenum">
              <a:rPr lang="nl-NL" smtClean="0"/>
              <a:pPr/>
              <a:t>8</a:t>
            </a:fld>
            <a:endParaRPr lang="nl-NL"/>
          </a:p>
        </p:txBody>
      </p:sp>
    </p:spTree>
    <p:extLst>
      <p:ext uri="{BB962C8B-B14F-4D97-AF65-F5344CB8AC3E}">
        <p14:creationId xmlns:p14="http://schemas.microsoft.com/office/powerpoint/2010/main" val="2075087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Vraag 2 – verwacht je dat de slagingskans</a:t>
            </a:r>
            <a:r>
              <a:rPr lang="nl-NL" baseline="0" dirty="0" smtClean="0"/>
              <a:t> van borstvoeding stijgt door deze interventie?</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6BA76B10-03CD-4375-B9FC-42D680D1B8A9}" type="slidenum">
              <a:rPr lang="nl-NL" smtClean="0"/>
              <a:pPr/>
              <a:t>9</a:t>
            </a:fld>
            <a:endParaRPr lang="nl-NL"/>
          </a:p>
        </p:txBody>
      </p:sp>
    </p:spTree>
    <p:extLst>
      <p:ext uri="{BB962C8B-B14F-4D97-AF65-F5344CB8AC3E}">
        <p14:creationId xmlns:p14="http://schemas.microsoft.com/office/powerpoint/2010/main" val="3912316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smtClean="0"/>
              <a:t>Klik om de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smtClean="0"/>
              <a:t>Klik om de modelstijlen te bewerken</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1922479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fsluitende dia">
    <p:spTree>
      <p:nvGrpSpPr>
        <p:cNvPr id="1" name=""/>
        <p:cNvGrpSpPr/>
        <p:nvPr/>
      </p:nvGrpSpPr>
      <p:grpSpPr>
        <a:xfrm>
          <a:off x="0" y="0"/>
          <a:ext cx="0" cy="0"/>
          <a:chOff x="0" y="0"/>
          <a:chExt cx="0" cy="0"/>
        </a:xfrm>
      </p:grpSpPr>
      <p:sp>
        <p:nvSpPr>
          <p:cNvPr id="7" name="Rechthoek 6"/>
          <p:cNvSpPr/>
          <p:nvPr userDrawn="1"/>
        </p:nvSpPr>
        <p:spPr>
          <a:xfrm>
            <a:off x="359480" y="6183340"/>
            <a:ext cx="8263020" cy="4993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50000" y="5940000"/>
            <a:ext cx="648000" cy="929244"/>
          </a:xfrm>
          <a:prstGeom prst="rect">
            <a:avLst/>
          </a:prstGeom>
        </p:spPr>
      </p:pic>
      <p:sp>
        <p:nvSpPr>
          <p:cNvPr id="3" name="Titel 2"/>
          <p:cNvSpPr>
            <a:spLocks noGrp="1"/>
          </p:cNvSpPr>
          <p:nvPr>
            <p:ph type="title"/>
          </p:nvPr>
        </p:nvSpPr>
        <p:spPr/>
        <p:txBody>
          <a:bodyPr/>
          <a:lstStyle/>
          <a:p>
            <a:r>
              <a:rPr lang="nl-NL" smtClean="0"/>
              <a:t>Klik om de stijl te bewerken</a:t>
            </a:r>
            <a:endParaRPr lang="nl-NL" dirty="0"/>
          </a:p>
        </p:txBody>
      </p:sp>
    </p:spTree>
    <p:extLst>
      <p:ext uri="{BB962C8B-B14F-4D97-AF65-F5344CB8AC3E}">
        <p14:creationId xmlns:p14="http://schemas.microsoft.com/office/powerpoint/2010/main" val="224155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2">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tx2"/>
                </a:solidFill>
              </a:defRPr>
            </a:lvl1pPr>
          </a:lstStyle>
          <a:p>
            <a:r>
              <a:rPr lang="nl-NL" smtClean="0"/>
              <a:t>Klik om de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tx2"/>
                </a:solidFill>
              </a:defRPr>
            </a:lvl1pPr>
          </a:lstStyle>
          <a:p>
            <a:pPr lvl="0"/>
            <a:r>
              <a:rPr lang="nl-NL" smtClean="0"/>
              <a:t>Klik om de modelstijlen te bewerken</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
        <p:nvSpPr>
          <p:cNvPr id="9" name="Rechthoek 8"/>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4544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p>
            <a:r>
              <a:rPr lang="nl-NL" smtClean="0"/>
              <a:t>&lt;datum&gt;</a:t>
            </a:r>
            <a:endParaRPr lang="nl-NL"/>
          </a:p>
        </p:txBody>
      </p:sp>
      <p:sp>
        <p:nvSpPr>
          <p:cNvPr id="5" name="Tijdelijke aanduiding voor voettekst 4"/>
          <p:cNvSpPr>
            <a:spLocks noGrp="1"/>
          </p:cNvSpPr>
          <p:nvPr>
            <p:ph type="ftr" sz="quarter" idx="11"/>
          </p:nvPr>
        </p:nvSpPr>
        <p:spPr/>
        <p:txBody>
          <a:bodyPr/>
          <a:lstStyle/>
          <a:p>
            <a:r>
              <a:rPr lang="nl-NL" smtClean="0"/>
              <a:t>&lt;Titel van de presentatie&gt;</a:t>
            </a:r>
            <a:endParaRPr lang="nl-NL"/>
          </a:p>
        </p:txBody>
      </p:sp>
      <p:sp>
        <p:nvSpPr>
          <p:cNvPr id="7"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a:t>
            </a:fld>
            <a:endParaRPr lang="nl-NL" dirty="0"/>
          </a:p>
        </p:txBody>
      </p:sp>
    </p:spTree>
    <p:extLst>
      <p:ext uri="{BB962C8B-B14F-4D97-AF65-F5344CB8AC3E}">
        <p14:creationId xmlns:p14="http://schemas.microsoft.com/office/powerpoint/2010/main" val="2781968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dirty="0"/>
          </a:p>
        </p:txBody>
      </p:sp>
      <p:sp>
        <p:nvSpPr>
          <p:cNvPr id="3" name="Tijdelijke aanduiding voor datum 2"/>
          <p:cNvSpPr>
            <a:spLocks noGrp="1"/>
          </p:cNvSpPr>
          <p:nvPr>
            <p:ph type="dt" sz="half" idx="10"/>
          </p:nvPr>
        </p:nvSpPr>
        <p:spPr/>
        <p:txBody>
          <a:bodyPr/>
          <a:lstStyle/>
          <a:p>
            <a:r>
              <a:rPr lang="nl-NL" smtClean="0"/>
              <a:t>&lt;datum&gt;</a:t>
            </a:r>
            <a:endParaRPr lang="nl-NL" dirty="0"/>
          </a:p>
        </p:txBody>
      </p:sp>
      <p:sp>
        <p:nvSpPr>
          <p:cNvPr id="4" name="Tijdelijke aanduiding voor voettekst 3"/>
          <p:cNvSpPr>
            <a:spLocks noGrp="1"/>
          </p:cNvSpPr>
          <p:nvPr>
            <p:ph type="ftr" sz="quarter" idx="11"/>
          </p:nvPr>
        </p:nvSpPr>
        <p:spPr/>
        <p:txBody>
          <a:bodyPr/>
          <a:lstStyle/>
          <a:p>
            <a:r>
              <a:rPr lang="nl-NL" smtClean="0"/>
              <a:t>&lt;Titel van de presentatie&gt;</a:t>
            </a:r>
            <a:endParaRPr lang="nl-NL" dirty="0"/>
          </a:p>
        </p:txBody>
      </p:sp>
      <p:sp>
        <p:nvSpPr>
          <p:cNvPr id="5" name="Tijdelijke aanduiding voor dianummer 4"/>
          <p:cNvSpPr>
            <a:spLocks noGrp="1"/>
          </p:cNvSpPr>
          <p:nvPr>
            <p:ph type="sldNum" sz="quarter" idx="12"/>
          </p:nvPr>
        </p:nvSpPr>
        <p:spPr/>
        <p:txBody>
          <a:bodyPr/>
          <a:lstStyle/>
          <a:p>
            <a:r>
              <a:rPr lang="nl-NL" smtClean="0"/>
              <a:t>Pagina </a:t>
            </a:r>
            <a:fld id="{7FC9B413-936F-403B-BC98-20250EBFF374}" type="slidenum">
              <a:rPr lang="nl-NL" smtClean="0"/>
              <a:pPr/>
              <a:t>‹#›</a:t>
            </a:fld>
            <a:endParaRPr lang="nl-NL" dirty="0"/>
          </a:p>
        </p:txBody>
      </p:sp>
      <p:sp>
        <p:nvSpPr>
          <p:cNvPr id="6" name="Ondertitel 2"/>
          <p:cNvSpPr>
            <a:spLocks noGrp="1"/>
          </p:cNvSpPr>
          <p:nvPr>
            <p:ph type="subTitle" idx="1"/>
          </p:nvPr>
        </p:nvSpPr>
        <p:spPr>
          <a:xfrm>
            <a:off x="522000" y="1650209"/>
            <a:ext cx="8100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spTree>
    <p:extLst>
      <p:ext uri="{BB962C8B-B14F-4D97-AF65-F5344CB8AC3E}">
        <p14:creationId xmlns:p14="http://schemas.microsoft.com/office/powerpoint/2010/main" val="808550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smtClean="0"/>
              <a:t>Klik om de stijl te bewerken</a:t>
            </a:r>
            <a:endParaRPr lang="nl-NL" dirty="0"/>
          </a:p>
        </p:txBody>
      </p:sp>
      <p:sp>
        <p:nvSpPr>
          <p:cNvPr id="5" name="Tijdelijke aanduiding voor datum 4"/>
          <p:cNvSpPr>
            <a:spLocks noGrp="1"/>
          </p:cNvSpPr>
          <p:nvPr>
            <p:ph type="dt" sz="half" idx="10"/>
          </p:nvPr>
        </p:nvSpPr>
        <p:spPr/>
        <p:txBody>
          <a:bodyPr/>
          <a:lstStyle/>
          <a:p>
            <a:r>
              <a:rPr lang="nl-NL" smtClean="0"/>
              <a:t>&lt;datum&gt;</a:t>
            </a:r>
            <a:endParaRPr lang="nl-NL"/>
          </a:p>
        </p:txBody>
      </p:sp>
      <p:sp>
        <p:nvSpPr>
          <p:cNvPr id="6" name="Tijdelijke aanduiding voor voettekst 5"/>
          <p:cNvSpPr>
            <a:spLocks noGrp="1"/>
          </p:cNvSpPr>
          <p:nvPr>
            <p:ph type="ftr" sz="quarter" idx="11"/>
          </p:nvPr>
        </p:nvSpPr>
        <p:spPr/>
        <p:txBody>
          <a:bodyPr/>
          <a:lstStyle/>
          <a:p>
            <a:r>
              <a:rPr lang="nl-NL" smtClean="0"/>
              <a:t>&lt;Titel van de presentatie&gt;</a:t>
            </a:r>
            <a:endParaRPr lang="nl-NL"/>
          </a:p>
        </p:txBody>
      </p:sp>
      <p:sp>
        <p:nvSpPr>
          <p:cNvPr id="9" name="Tijdelijke aanduiding voor grafiek 8"/>
          <p:cNvSpPr>
            <a:spLocks noGrp="1"/>
          </p:cNvSpPr>
          <p:nvPr>
            <p:ph type="chart" sz="quarter" idx="13"/>
          </p:nvPr>
        </p:nvSpPr>
        <p:spPr>
          <a:xfrm>
            <a:off x="4647600" y="1652400"/>
            <a:ext cx="3974900" cy="4125600"/>
          </a:xfrm>
        </p:spPr>
        <p:txBody>
          <a:bodyPr/>
          <a:lstStyle>
            <a:lvl1pPr marL="0" indent="0">
              <a:buNone/>
              <a:defRPr/>
            </a:lvl1pPr>
          </a:lstStyle>
          <a:p>
            <a:r>
              <a:rPr lang="nl-NL" smtClean="0"/>
              <a:t>Klik op het pictogram als u een grafiek wilt toevoegen</a:t>
            </a:r>
            <a:endParaRPr lang="nl-NL" dirty="0"/>
          </a:p>
        </p:txBody>
      </p:sp>
      <p:sp>
        <p:nvSpPr>
          <p:cNvPr id="11" name="Tijdelijke aanduiding voor tekst 10"/>
          <p:cNvSpPr>
            <a:spLocks noGrp="1"/>
          </p:cNvSpPr>
          <p:nvPr>
            <p:ph type="body" sz="quarter" idx="14"/>
          </p:nvPr>
        </p:nvSpPr>
        <p:spPr>
          <a:xfrm>
            <a:off x="522288" y="1652001"/>
            <a:ext cx="4039200" cy="412491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15"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a:t>
            </a:fld>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met beeld">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smtClean="0"/>
              <a:t>Klik om de stijl te bewerken</a:t>
            </a:r>
            <a:endParaRPr lang="nl-NL" dirty="0"/>
          </a:p>
        </p:txBody>
      </p:sp>
      <p:sp>
        <p:nvSpPr>
          <p:cNvPr id="5" name="Tijdelijke aanduiding voor datum 4"/>
          <p:cNvSpPr>
            <a:spLocks noGrp="1"/>
          </p:cNvSpPr>
          <p:nvPr>
            <p:ph type="dt" sz="half" idx="10"/>
          </p:nvPr>
        </p:nvSpPr>
        <p:spPr/>
        <p:txBody>
          <a:bodyPr/>
          <a:lstStyle/>
          <a:p>
            <a:r>
              <a:rPr lang="nl-NL" smtClean="0"/>
              <a:t>&lt;datum&gt;</a:t>
            </a:r>
            <a:endParaRPr lang="nl-NL"/>
          </a:p>
        </p:txBody>
      </p:sp>
      <p:sp>
        <p:nvSpPr>
          <p:cNvPr id="6" name="Tijdelijke aanduiding voor voettekst 5"/>
          <p:cNvSpPr>
            <a:spLocks noGrp="1"/>
          </p:cNvSpPr>
          <p:nvPr>
            <p:ph type="ftr" sz="quarter" idx="11"/>
          </p:nvPr>
        </p:nvSpPr>
        <p:spPr/>
        <p:txBody>
          <a:bodyPr/>
          <a:lstStyle/>
          <a:p>
            <a:r>
              <a:rPr lang="nl-NL" smtClean="0"/>
              <a:t>&lt;Titel van de presentatie&gt;</a:t>
            </a:r>
            <a:endParaRPr lang="nl-NL"/>
          </a:p>
        </p:txBody>
      </p:sp>
      <p:sp>
        <p:nvSpPr>
          <p:cNvPr id="11" name="Tijdelijke aanduiding voor tekst 10"/>
          <p:cNvSpPr>
            <a:spLocks noGrp="1"/>
          </p:cNvSpPr>
          <p:nvPr>
            <p:ph type="body" sz="quarter" idx="14"/>
          </p:nvPr>
        </p:nvSpPr>
        <p:spPr>
          <a:xfrm>
            <a:off x="522288" y="1652400"/>
            <a:ext cx="4039200" cy="41256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afbeelding 3"/>
          <p:cNvSpPr>
            <a:spLocks noGrp="1"/>
          </p:cNvSpPr>
          <p:nvPr>
            <p:ph type="pic" sz="quarter" idx="15"/>
          </p:nvPr>
        </p:nvSpPr>
        <p:spPr>
          <a:xfrm>
            <a:off x="4647600" y="1652400"/>
            <a:ext cx="3974900" cy="4125600"/>
          </a:xfrm>
        </p:spPr>
        <p:txBody>
          <a:bodyPr/>
          <a:lstStyle>
            <a:lvl1pPr marL="0" indent="0">
              <a:buNone/>
              <a:defRPr/>
            </a:lvl1pPr>
          </a:lstStyle>
          <a:p>
            <a:r>
              <a:rPr lang="nl-NL" smtClean="0"/>
              <a:t>Klik op het pictogram als u een afbeelding wilt toevoegen</a:t>
            </a:r>
            <a:endParaRPr lang="nl-NL" dirty="0"/>
          </a:p>
        </p:txBody>
      </p:sp>
      <p:sp>
        <p:nvSpPr>
          <p:cNvPr id="10"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a:t>
            </a:fld>
            <a:endParaRPr lang="nl-NL" dirty="0"/>
          </a:p>
        </p:txBody>
      </p:sp>
    </p:spTree>
    <p:extLst>
      <p:ext uri="{BB962C8B-B14F-4D97-AF65-F5344CB8AC3E}">
        <p14:creationId xmlns:p14="http://schemas.microsoft.com/office/powerpoint/2010/main" val="14572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eelddia met titel">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smtClean="0"/>
              <a:t>Klik om de stijl te bewerken</a:t>
            </a:r>
            <a:endParaRPr lang="nl-NL" dirty="0"/>
          </a:p>
        </p:txBody>
      </p:sp>
      <p:sp>
        <p:nvSpPr>
          <p:cNvPr id="5" name="Tijdelijke aanduiding voor datum 4"/>
          <p:cNvSpPr>
            <a:spLocks noGrp="1"/>
          </p:cNvSpPr>
          <p:nvPr>
            <p:ph type="dt" sz="half" idx="10"/>
          </p:nvPr>
        </p:nvSpPr>
        <p:spPr/>
        <p:txBody>
          <a:bodyPr/>
          <a:lstStyle/>
          <a:p>
            <a:r>
              <a:rPr lang="nl-NL" smtClean="0"/>
              <a:t>&lt;datum&gt;</a:t>
            </a:r>
            <a:endParaRPr lang="nl-NL"/>
          </a:p>
        </p:txBody>
      </p:sp>
      <p:sp>
        <p:nvSpPr>
          <p:cNvPr id="6" name="Tijdelijke aanduiding voor voettekst 5"/>
          <p:cNvSpPr>
            <a:spLocks noGrp="1"/>
          </p:cNvSpPr>
          <p:nvPr>
            <p:ph type="ftr" sz="quarter" idx="11"/>
          </p:nvPr>
        </p:nvSpPr>
        <p:spPr/>
        <p:txBody>
          <a:bodyPr/>
          <a:lstStyle/>
          <a:p>
            <a:r>
              <a:rPr lang="nl-NL" smtClean="0"/>
              <a:t>&lt;Titel van de presentatie&gt;</a:t>
            </a:r>
            <a:endParaRPr lang="nl-NL"/>
          </a:p>
        </p:txBody>
      </p:sp>
      <p:sp>
        <p:nvSpPr>
          <p:cNvPr id="4" name="Tijdelijke aanduiding voor afbeelding 3"/>
          <p:cNvSpPr>
            <a:spLocks noGrp="1"/>
          </p:cNvSpPr>
          <p:nvPr>
            <p:ph type="pic" sz="quarter" idx="15"/>
          </p:nvPr>
        </p:nvSpPr>
        <p:spPr>
          <a:xfrm>
            <a:off x="521500" y="1652400"/>
            <a:ext cx="8101000" cy="4125600"/>
          </a:xfrm>
        </p:spPr>
        <p:txBody>
          <a:bodyPr/>
          <a:lstStyle>
            <a:lvl1pPr marL="0" indent="0">
              <a:buNone/>
              <a:defRPr/>
            </a:lvl1pPr>
          </a:lstStyle>
          <a:p>
            <a:r>
              <a:rPr lang="nl-NL" smtClean="0"/>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a:t>
            </a:fld>
            <a:endParaRPr lang="nl-NL" dirty="0"/>
          </a:p>
        </p:txBody>
      </p:sp>
    </p:spTree>
    <p:extLst>
      <p:ext uri="{BB962C8B-B14F-4D97-AF65-F5344CB8AC3E}">
        <p14:creationId xmlns:p14="http://schemas.microsoft.com/office/powerpoint/2010/main" val="347330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r>
              <a:rPr lang="nl-NL" smtClean="0"/>
              <a:t>&lt;datum&gt;</a:t>
            </a:r>
            <a:endParaRPr lang="nl-NL"/>
          </a:p>
        </p:txBody>
      </p:sp>
      <p:sp>
        <p:nvSpPr>
          <p:cNvPr id="6" name="Tijdelijke aanduiding voor voettekst 5"/>
          <p:cNvSpPr>
            <a:spLocks noGrp="1"/>
          </p:cNvSpPr>
          <p:nvPr>
            <p:ph type="ftr" sz="quarter" idx="11"/>
          </p:nvPr>
        </p:nvSpPr>
        <p:spPr/>
        <p:txBody>
          <a:bodyPr/>
          <a:lstStyle/>
          <a:p>
            <a:r>
              <a:rPr lang="nl-NL" smtClean="0"/>
              <a:t>&lt;Titel van de presentatie&gt;</a:t>
            </a:r>
            <a:endParaRPr lang="nl-NL"/>
          </a:p>
        </p:txBody>
      </p:sp>
      <p:sp>
        <p:nvSpPr>
          <p:cNvPr id="4" name="Tijdelijke aanduiding voor afbeelding 3"/>
          <p:cNvSpPr>
            <a:spLocks noGrp="1"/>
          </p:cNvSpPr>
          <p:nvPr>
            <p:ph type="pic" sz="quarter" idx="15"/>
          </p:nvPr>
        </p:nvSpPr>
        <p:spPr>
          <a:xfrm>
            <a:off x="521500" y="592931"/>
            <a:ext cx="8101000" cy="5185069"/>
          </a:xfrm>
          <a:solidFill>
            <a:schemeClr val="bg1"/>
          </a:solidFill>
        </p:spPr>
        <p:txBody>
          <a:bodyPr/>
          <a:lstStyle>
            <a:lvl1pPr marL="0" indent="0">
              <a:buNone/>
              <a:defRPr/>
            </a:lvl1pPr>
          </a:lstStyle>
          <a:p>
            <a:r>
              <a:rPr lang="nl-NL" smtClean="0"/>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a:t>
            </a:fld>
            <a:endParaRPr lang="nl-NL" dirty="0"/>
          </a:p>
        </p:txBody>
      </p:sp>
    </p:spTree>
    <p:extLst>
      <p:ext uri="{BB962C8B-B14F-4D97-AF65-F5344CB8AC3E}">
        <p14:creationId xmlns:p14="http://schemas.microsoft.com/office/powerpoint/2010/main" val="3695853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eeld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5"/>
          </p:nvPr>
        </p:nvSpPr>
        <p:spPr>
          <a:xfrm>
            <a:off x="0" y="0"/>
            <a:ext cx="9144000" cy="6857999"/>
          </a:xfrm>
          <a:solidFill>
            <a:schemeClr val="bg1"/>
          </a:solidFill>
        </p:spPr>
        <p:txBody>
          <a:bodyPr/>
          <a:lstStyle>
            <a:lvl1pPr marL="0" indent="0">
              <a:buNone/>
              <a:defRPr/>
            </a:lvl1pPr>
          </a:lstStyle>
          <a:p>
            <a:r>
              <a:rPr lang="nl-NL" smtClean="0"/>
              <a:t>Klik op het pictogram als u een afbeelding wilt toevoegen</a:t>
            </a:r>
            <a:endParaRPr lang="nl-NL" dirty="0"/>
          </a:p>
        </p:txBody>
      </p:sp>
      <p:grpSp>
        <p:nvGrpSpPr>
          <p:cNvPr id="25" name="Groep 24"/>
          <p:cNvGrpSpPr/>
          <p:nvPr userDrawn="1"/>
        </p:nvGrpSpPr>
        <p:grpSpPr>
          <a:xfrm>
            <a:off x="5867400" y="6264275"/>
            <a:ext cx="2427288" cy="301626"/>
            <a:chOff x="5867400" y="6264275"/>
            <a:chExt cx="2427288" cy="301626"/>
          </a:xfrm>
        </p:grpSpPr>
        <p:sp>
          <p:nvSpPr>
            <p:cNvPr id="15" name="Freeform 10"/>
            <p:cNvSpPr>
              <a:spLocks noEditPoints="1"/>
            </p:cNvSpPr>
            <p:nvPr userDrawn="1"/>
          </p:nvSpPr>
          <p:spPr bwMode="auto">
            <a:xfrm>
              <a:off x="5867400" y="6264275"/>
              <a:ext cx="258763" cy="295275"/>
            </a:xfrm>
            <a:custGeom>
              <a:avLst/>
              <a:gdLst>
                <a:gd name="T0" fmla="*/ 389 w 407"/>
                <a:gd name="T1" fmla="*/ 424 h 463"/>
                <a:gd name="T2" fmla="*/ 352 w 407"/>
                <a:gd name="T3" fmla="*/ 397 h 463"/>
                <a:gd name="T4" fmla="*/ 248 w 407"/>
                <a:gd name="T5" fmla="*/ 229 h 463"/>
                <a:gd name="T6" fmla="*/ 346 w 407"/>
                <a:gd name="T7" fmla="*/ 108 h 463"/>
                <a:gd name="T8" fmla="*/ 185 w 407"/>
                <a:gd name="T9" fmla="*/ 0 h 463"/>
                <a:gd name="T10" fmla="*/ 8 w 407"/>
                <a:gd name="T11" fmla="*/ 0 h 463"/>
                <a:gd name="T12" fmla="*/ 0 w 407"/>
                <a:gd name="T13" fmla="*/ 11 h 463"/>
                <a:gd name="T14" fmla="*/ 0 w 407"/>
                <a:gd name="T15" fmla="*/ 24 h 463"/>
                <a:gd name="T16" fmla="*/ 17 w 407"/>
                <a:gd name="T17" fmla="*/ 39 h 463"/>
                <a:gd name="T18" fmla="*/ 46 w 407"/>
                <a:gd name="T19" fmla="*/ 47 h 463"/>
                <a:gd name="T20" fmla="*/ 46 w 407"/>
                <a:gd name="T21" fmla="*/ 417 h 463"/>
                <a:gd name="T22" fmla="*/ 17 w 407"/>
                <a:gd name="T23" fmla="*/ 424 h 463"/>
                <a:gd name="T24" fmla="*/ 0 w 407"/>
                <a:gd name="T25" fmla="*/ 440 h 463"/>
                <a:gd name="T26" fmla="*/ 0 w 407"/>
                <a:gd name="T27" fmla="*/ 453 h 463"/>
                <a:gd name="T28" fmla="*/ 8 w 407"/>
                <a:gd name="T29" fmla="*/ 463 h 463"/>
                <a:gd name="T30" fmla="*/ 167 w 407"/>
                <a:gd name="T31" fmla="*/ 463 h 463"/>
                <a:gd name="T32" fmla="*/ 176 w 407"/>
                <a:gd name="T33" fmla="*/ 453 h 463"/>
                <a:gd name="T34" fmla="*/ 176 w 407"/>
                <a:gd name="T35" fmla="*/ 440 h 463"/>
                <a:gd name="T36" fmla="*/ 158 w 407"/>
                <a:gd name="T37" fmla="*/ 424 h 463"/>
                <a:gd name="T38" fmla="*/ 129 w 407"/>
                <a:gd name="T39" fmla="*/ 417 h 463"/>
                <a:gd name="T40" fmla="*/ 129 w 407"/>
                <a:gd name="T41" fmla="*/ 242 h 463"/>
                <a:gd name="T42" fmla="*/ 171 w 407"/>
                <a:gd name="T43" fmla="*/ 242 h 463"/>
                <a:gd name="T44" fmla="*/ 287 w 407"/>
                <a:gd name="T45" fmla="*/ 452 h 463"/>
                <a:gd name="T46" fmla="*/ 309 w 407"/>
                <a:gd name="T47" fmla="*/ 463 h 463"/>
                <a:gd name="T48" fmla="*/ 398 w 407"/>
                <a:gd name="T49" fmla="*/ 463 h 463"/>
                <a:gd name="T50" fmla="*/ 407 w 407"/>
                <a:gd name="T51" fmla="*/ 453 h 463"/>
                <a:gd name="T52" fmla="*/ 407 w 407"/>
                <a:gd name="T53" fmla="*/ 440 h 463"/>
                <a:gd name="T54" fmla="*/ 389 w 407"/>
                <a:gd name="T55" fmla="*/ 424 h 463"/>
                <a:gd name="T56" fmla="*/ 145 w 407"/>
                <a:gd name="T57" fmla="*/ 203 h 463"/>
                <a:gd name="T58" fmla="*/ 130 w 407"/>
                <a:gd name="T59" fmla="*/ 203 h 463"/>
                <a:gd name="T60" fmla="*/ 130 w 407"/>
                <a:gd name="T61" fmla="*/ 43 h 463"/>
                <a:gd name="T62" fmla="*/ 162 w 407"/>
                <a:gd name="T63" fmla="*/ 43 h 463"/>
                <a:gd name="T64" fmla="*/ 257 w 407"/>
                <a:gd name="T65" fmla="*/ 121 h 463"/>
                <a:gd name="T66" fmla="*/ 145 w 407"/>
                <a:gd name="T67" fmla="*/ 20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7" h="463">
                  <a:moveTo>
                    <a:pt x="389" y="424"/>
                  </a:moveTo>
                  <a:cubicBezTo>
                    <a:pt x="371" y="420"/>
                    <a:pt x="367" y="417"/>
                    <a:pt x="352" y="397"/>
                  </a:cubicBezTo>
                  <a:cubicBezTo>
                    <a:pt x="330" y="367"/>
                    <a:pt x="278" y="292"/>
                    <a:pt x="248" y="229"/>
                  </a:cubicBezTo>
                  <a:cubicBezTo>
                    <a:pt x="304" y="209"/>
                    <a:pt x="346" y="170"/>
                    <a:pt x="346" y="108"/>
                  </a:cubicBezTo>
                  <a:cubicBezTo>
                    <a:pt x="346" y="20"/>
                    <a:pt x="261" y="0"/>
                    <a:pt x="185" y="0"/>
                  </a:cubicBezTo>
                  <a:cubicBezTo>
                    <a:pt x="8" y="0"/>
                    <a:pt x="8" y="0"/>
                    <a:pt x="8" y="0"/>
                  </a:cubicBezTo>
                  <a:cubicBezTo>
                    <a:pt x="1" y="0"/>
                    <a:pt x="0" y="4"/>
                    <a:pt x="0" y="11"/>
                  </a:cubicBezTo>
                  <a:cubicBezTo>
                    <a:pt x="0" y="24"/>
                    <a:pt x="0" y="24"/>
                    <a:pt x="0" y="24"/>
                  </a:cubicBezTo>
                  <a:cubicBezTo>
                    <a:pt x="0" y="35"/>
                    <a:pt x="4" y="35"/>
                    <a:pt x="17" y="39"/>
                  </a:cubicBezTo>
                  <a:cubicBezTo>
                    <a:pt x="46" y="47"/>
                    <a:pt x="46" y="47"/>
                    <a:pt x="46" y="47"/>
                  </a:cubicBezTo>
                  <a:cubicBezTo>
                    <a:pt x="46" y="417"/>
                    <a:pt x="46" y="417"/>
                    <a:pt x="46" y="417"/>
                  </a:cubicBezTo>
                  <a:cubicBezTo>
                    <a:pt x="17" y="424"/>
                    <a:pt x="17" y="424"/>
                    <a:pt x="17" y="424"/>
                  </a:cubicBezTo>
                  <a:cubicBezTo>
                    <a:pt x="4" y="428"/>
                    <a:pt x="0" y="429"/>
                    <a:pt x="0" y="440"/>
                  </a:cubicBezTo>
                  <a:cubicBezTo>
                    <a:pt x="0" y="453"/>
                    <a:pt x="0" y="453"/>
                    <a:pt x="0" y="453"/>
                  </a:cubicBezTo>
                  <a:cubicBezTo>
                    <a:pt x="0" y="459"/>
                    <a:pt x="1" y="463"/>
                    <a:pt x="8" y="463"/>
                  </a:cubicBezTo>
                  <a:cubicBezTo>
                    <a:pt x="167" y="463"/>
                    <a:pt x="167" y="463"/>
                    <a:pt x="167" y="463"/>
                  </a:cubicBezTo>
                  <a:cubicBezTo>
                    <a:pt x="175" y="463"/>
                    <a:pt x="176" y="459"/>
                    <a:pt x="176" y="453"/>
                  </a:cubicBezTo>
                  <a:cubicBezTo>
                    <a:pt x="176" y="440"/>
                    <a:pt x="176" y="440"/>
                    <a:pt x="176" y="440"/>
                  </a:cubicBezTo>
                  <a:cubicBezTo>
                    <a:pt x="176" y="429"/>
                    <a:pt x="172" y="428"/>
                    <a:pt x="158" y="424"/>
                  </a:cubicBezTo>
                  <a:cubicBezTo>
                    <a:pt x="129" y="417"/>
                    <a:pt x="129" y="417"/>
                    <a:pt x="129" y="417"/>
                  </a:cubicBezTo>
                  <a:cubicBezTo>
                    <a:pt x="129" y="242"/>
                    <a:pt x="129" y="242"/>
                    <a:pt x="129" y="242"/>
                  </a:cubicBezTo>
                  <a:cubicBezTo>
                    <a:pt x="171" y="242"/>
                    <a:pt x="171" y="242"/>
                    <a:pt x="171" y="242"/>
                  </a:cubicBezTo>
                  <a:cubicBezTo>
                    <a:pt x="201" y="311"/>
                    <a:pt x="266" y="424"/>
                    <a:pt x="287" y="452"/>
                  </a:cubicBezTo>
                  <a:cubicBezTo>
                    <a:pt x="295" y="463"/>
                    <a:pt x="298" y="463"/>
                    <a:pt x="309" y="463"/>
                  </a:cubicBezTo>
                  <a:cubicBezTo>
                    <a:pt x="398" y="463"/>
                    <a:pt x="398" y="463"/>
                    <a:pt x="398" y="463"/>
                  </a:cubicBezTo>
                  <a:cubicBezTo>
                    <a:pt x="406" y="463"/>
                    <a:pt x="407" y="459"/>
                    <a:pt x="407" y="453"/>
                  </a:cubicBezTo>
                  <a:cubicBezTo>
                    <a:pt x="407" y="440"/>
                    <a:pt x="407" y="440"/>
                    <a:pt x="407" y="440"/>
                  </a:cubicBezTo>
                  <a:cubicBezTo>
                    <a:pt x="407" y="427"/>
                    <a:pt x="400" y="428"/>
                    <a:pt x="389" y="424"/>
                  </a:cubicBezTo>
                  <a:close/>
                  <a:moveTo>
                    <a:pt x="145" y="203"/>
                  </a:moveTo>
                  <a:cubicBezTo>
                    <a:pt x="130" y="203"/>
                    <a:pt x="130" y="203"/>
                    <a:pt x="130" y="203"/>
                  </a:cubicBezTo>
                  <a:cubicBezTo>
                    <a:pt x="130" y="43"/>
                    <a:pt x="130" y="43"/>
                    <a:pt x="130" y="43"/>
                  </a:cubicBezTo>
                  <a:cubicBezTo>
                    <a:pt x="162" y="43"/>
                    <a:pt x="162" y="43"/>
                    <a:pt x="162" y="43"/>
                  </a:cubicBezTo>
                  <a:cubicBezTo>
                    <a:pt x="222" y="43"/>
                    <a:pt x="257" y="66"/>
                    <a:pt x="257" y="121"/>
                  </a:cubicBezTo>
                  <a:cubicBezTo>
                    <a:pt x="257" y="189"/>
                    <a:pt x="205" y="203"/>
                    <a:pt x="145" y="20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6" name="Freeform 11"/>
            <p:cNvSpPr>
              <a:spLocks noEditPoints="1"/>
            </p:cNvSpPr>
            <p:nvPr userDrawn="1"/>
          </p:nvSpPr>
          <p:spPr bwMode="auto">
            <a:xfrm>
              <a:off x="6350000" y="6264275"/>
              <a:ext cx="220663" cy="301625"/>
            </a:xfrm>
            <a:custGeom>
              <a:avLst/>
              <a:gdLst>
                <a:gd name="T0" fmla="*/ 331 w 348"/>
                <a:gd name="T1" fmla="*/ 428 h 473"/>
                <a:gd name="T2" fmla="*/ 299 w 348"/>
                <a:gd name="T3" fmla="*/ 418 h 473"/>
                <a:gd name="T4" fmla="*/ 299 w 348"/>
                <a:gd name="T5" fmla="*/ 16 h 473"/>
                <a:gd name="T6" fmla="*/ 284 w 348"/>
                <a:gd name="T7" fmla="*/ 0 h 473"/>
                <a:gd name="T8" fmla="*/ 186 w 348"/>
                <a:gd name="T9" fmla="*/ 0 h 473"/>
                <a:gd name="T10" fmla="*/ 178 w 348"/>
                <a:gd name="T11" fmla="*/ 11 h 473"/>
                <a:gd name="T12" fmla="*/ 178 w 348"/>
                <a:gd name="T13" fmla="*/ 19 h 473"/>
                <a:gd name="T14" fmla="*/ 196 w 348"/>
                <a:gd name="T15" fmla="*/ 36 h 473"/>
                <a:gd name="T16" fmla="*/ 227 w 348"/>
                <a:gd name="T17" fmla="*/ 45 h 473"/>
                <a:gd name="T18" fmla="*/ 227 w 348"/>
                <a:gd name="T19" fmla="*/ 158 h 473"/>
                <a:gd name="T20" fmla="*/ 153 w 348"/>
                <a:gd name="T21" fmla="*/ 133 h 473"/>
                <a:gd name="T22" fmla="*/ 0 w 348"/>
                <a:gd name="T23" fmla="*/ 313 h 473"/>
                <a:gd name="T24" fmla="*/ 123 w 348"/>
                <a:gd name="T25" fmla="*/ 473 h 473"/>
                <a:gd name="T26" fmla="*/ 227 w 348"/>
                <a:gd name="T27" fmla="*/ 420 h 473"/>
                <a:gd name="T28" fmla="*/ 227 w 348"/>
                <a:gd name="T29" fmla="*/ 447 h 473"/>
                <a:gd name="T30" fmla="*/ 242 w 348"/>
                <a:gd name="T31" fmla="*/ 463 h 473"/>
                <a:gd name="T32" fmla="*/ 340 w 348"/>
                <a:gd name="T33" fmla="*/ 463 h 473"/>
                <a:gd name="T34" fmla="*/ 348 w 348"/>
                <a:gd name="T35" fmla="*/ 453 h 473"/>
                <a:gd name="T36" fmla="*/ 348 w 348"/>
                <a:gd name="T37" fmla="*/ 444 h 473"/>
                <a:gd name="T38" fmla="*/ 331 w 348"/>
                <a:gd name="T39" fmla="*/ 428 h 473"/>
                <a:gd name="T40" fmla="*/ 227 w 348"/>
                <a:gd name="T41" fmla="*/ 379 h 473"/>
                <a:gd name="T42" fmla="*/ 153 w 348"/>
                <a:gd name="T43" fmla="*/ 418 h 473"/>
                <a:gd name="T44" fmla="*/ 77 w 348"/>
                <a:gd name="T45" fmla="*/ 299 h 473"/>
                <a:gd name="T46" fmla="*/ 158 w 348"/>
                <a:gd name="T47" fmla="*/ 179 h 473"/>
                <a:gd name="T48" fmla="*/ 227 w 348"/>
                <a:gd name="T49" fmla="*/ 299 h 473"/>
                <a:gd name="T50" fmla="*/ 227 w 348"/>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8" h="473">
                  <a:moveTo>
                    <a:pt x="331" y="428"/>
                  </a:moveTo>
                  <a:cubicBezTo>
                    <a:pt x="299" y="418"/>
                    <a:pt x="299" y="418"/>
                    <a:pt x="299" y="418"/>
                  </a:cubicBezTo>
                  <a:cubicBezTo>
                    <a:pt x="299" y="16"/>
                    <a:pt x="299" y="16"/>
                    <a:pt x="299" y="16"/>
                  </a:cubicBezTo>
                  <a:cubicBezTo>
                    <a:pt x="299" y="6"/>
                    <a:pt x="296" y="0"/>
                    <a:pt x="284" y="0"/>
                  </a:cubicBezTo>
                  <a:cubicBezTo>
                    <a:pt x="186" y="0"/>
                    <a:pt x="186" y="0"/>
                    <a:pt x="186"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5" y="148"/>
                    <a:pt x="190" y="133"/>
                    <a:pt x="153" y="133"/>
                  </a:cubicBezTo>
                  <a:cubicBezTo>
                    <a:pt x="81"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8" y="459"/>
                    <a:pt x="348" y="453"/>
                  </a:cubicBezTo>
                  <a:cubicBezTo>
                    <a:pt x="348" y="444"/>
                    <a:pt x="348" y="444"/>
                    <a:pt x="348" y="444"/>
                  </a:cubicBezTo>
                  <a:cubicBezTo>
                    <a:pt x="348" y="432"/>
                    <a:pt x="344" y="432"/>
                    <a:pt x="331" y="428"/>
                  </a:cubicBezTo>
                  <a:close/>
                  <a:moveTo>
                    <a:pt x="227" y="379"/>
                  </a:moveTo>
                  <a:cubicBezTo>
                    <a:pt x="205" y="401"/>
                    <a:pt x="181" y="418"/>
                    <a:pt x="153" y="418"/>
                  </a:cubicBezTo>
                  <a:cubicBezTo>
                    <a:pt x="100" y="418"/>
                    <a:pt x="77" y="362"/>
                    <a:pt x="77" y="299"/>
                  </a:cubicBezTo>
                  <a:cubicBezTo>
                    <a:pt x="77" y="225"/>
                    <a:pt x="109"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7" name="Freeform 12"/>
            <p:cNvSpPr>
              <a:spLocks/>
            </p:cNvSpPr>
            <p:nvPr userDrawn="1"/>
          </p:nvSpPr>
          <p:spPr bwMode="auto">
            <a:xfrm>
              <a:off x="7032625" y="6354763"/>
              <a:ext cx="234950" cy="211138"/>
            </a:xfrm>
            <a:custGeom>
              <a:avLst/>
              <a:gdLst>
                <a:gd name="T0" fmla="*/ 323 w 372"/>
                <a:gd name="T1" fmla="*/ 15 h 330"/>
                <a:gd name="T2" fmla="*/ 308 w 372"/>
                <a:gd name="T3" fmla="*/ 0 h 330"/>
                <a:gd name="T4" fmla="*/ 210 w 372"/>
                <a:gd name="T5" fmla="*/ 0 h 330"/>
                <a:gd name="T6" fmla="*/ 202 w 372"/>
                <a:gd name="T7" fmla="*/ 10 h 330"/>
                <a:gd name="T8" fmla="*/ 202 w 372"/>
                <a:gd name="T9" fmla="*/ 19 h 330"/>
                <a:gd name="T10" fmla="*/ 219 w 372"/>
                <a:gd name="T11" fmla="*/ 35 h 330"/>
                <a:gd name="T12" fmla="*/ 251 w 372"/>
                <a:gd name="T13" fmla="*/ 44 h 330"/>
                <a:gd name="T14" fmla="*/ 251 w 372"/>
                <a:gd name="T15" fmla="*/ 236 h 330"/>
                <a:gd name="T16" fmla="*/ 176 w 372"/>
                <a:gd name="T17" fmla="*/ 275 h 330"/>
                <a:gd name="T18" fmla="*/ 121 w 372"/>
                <a:gd name="T19" fmla="*/ 169 h 330"/>
                <a:gd name="T20" fmla="*/ 121 w 372"/>
                <a:gd name="T21" fmla="*/ 15 h 330"/>
                <a:gd name="T22" fmla="*/ 106 w 372"/>
                <a:gd name="T23" fmla="*/ 0 h 330"/>
                <a:gd name="T24" fmla="*/ 8 w 372"/>
                <a:gd name="T25" fmla="*/ 0 h 330"/>
                <a:gd name="T26" fmla="*/ 0 w 372"/>
                <a:gd name="T27" fmla="*/ 10 h 330"/>
                <a:gd name="T28" fmla="*/ 0 w 372"/>
                <a:gd name="T29" fmla="*/ 19 h 330"/>
                <a:gd name="T30" fmla="*/ 18 w 372"/>
                <a:gd name="T31" fmla="*/ 35 h 330"/>
                <a:gd name="T32" fmla="*/ 49 w 372"/>
                <a:gd name="T33" fmla="*/ 44 h 330"/>
                <a:gd name="T34" fmla="*/ 49 w 372"/>
                <a:gd name="T35" fmla="*/ 207 h 330"/>
                <a:gd name="T36" fmla="*/ 145 w 372"/>
                <a:gd name="T37" fmla="*/ 330 h 330"/>
                <a:gd name="T38" fmla="*/ 251 w 372"/>
                <a:gd name="T39" fmla="*/ 277 h 330"/>
                <a:gd name="T40" fmla="*/ 251 w 372"/>
                <a:gd name="T41" fmla="*/ 304 h 330"/>
                <a:gd name="T42" fmla="*/ 266 w 372"/>
                <a:gd name="T43" fmla="*/ 320 h 330"/>
                <a:gd name="T44" fmla="*/ 364 w 372"/>
                <a:gd name="T45" fmla="*/ 320 h 330"/>
                <a:gd name="T46" fmla="*/ 372 w 372"/>
                <a:gd name="T47" fmla="*/ 310 h 330"/>
                <a:gd name="T48" fmla="*/ 372 w 372"/>
                <a:gd name="T49" fmla="*/ 301 h 330"/>
                <a:gd name="T50" fmla="*/ 354 w 372"/>
                <a:gd name="T51" fmla="*/ 285 h 330"/>
                <a:gd name="T52" fmla="*/ 323 w 372"/>
                <a:gd name="T53" fmla="*/ 275 h 330"/>
                <a:gd name="T54" fmla="*/ 323 w 372"/>
                <a:gd name="T55" fmla="*/ 1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2" h="330">
                  <a:moveTo>
                    <a:pt x="323" y="15"/>
                  </a:moveTo>
                  <a:cubicBezTo>
                    <a:pt x="323" y="6"/>
                    <a:pt x="320" y="0"/>
                    <a:pt x="308" y="0"/>
                  </a:cubicBezTo>
                  <a:cubicBezTo>
                    <a:pt x="210" y="0"/>
                    <a:pt x="210" y="0"/>
                    <a:pt x="210" y="0"/>
                  </a:cubicBezTo>
                  <a:cubicBezTo>
                    <a:pt x="202" y="0"/>
                    <a:pt x="202" y="4"/>
                    <a:pt x="202" y="10"/>
                  </a:cubicBezTo>
                  <a:cubicBezTo>
                    <a:pt x="202" y="19"/>
                    <a:pt x="202" y="19"/>
                    <a:pt x="202" y="19"/>
                  </a:cubicBezTo>
                  <a:cubicBezTo>
                    <a:pt x="202" y="31"/>
                    <a:pt x="206" y="31"/>
                    <a:pt x="219" y="35"/>
                  </a:cubicBezTo>
                  <a:cubicBezTo>
                    <a:pt x="251" y="44"/>
                    <a:pt x="251" y="44"/>
                    <a:pt x="251" y="44"/>
                  </a:cubicBezTo>
                  <a:cubicBezTo>
                    <a:pt x="251" y="236"/>
                    <a:pt x="251" y="236"/>
                    <a:pt x="251" y="236"/>
                  </a:cubicBezTo>
                  <a:cubicBezTo>
                    <a:pt x="224" y="264"/>
                    <a:pt x="204" y="275"/>
                    <a:pt x="176" y="275"/>
                  </a:cubicBezTo>
                  <a:cubicBezTo>
                    <a:pt x="125" y="275"/>
                    <a:pt x="121" y="236"/>
                    <a:pt x="121" y="169"/>
                  </a:cubicBezTo>
                  <a:cubicBezTo>
                    <a:pt x="121" y="15"/>
                    <a:pt x="121" y="15"/>
                    <a:pt x="121" y="15"/>
                  </a:cubicBezTo>
                  <a:cubicBezTo>
                    <a:pt x="121" y="6"/>
                    <a:pt x="118" y="0"/>
                    <a:pt x="106" y="0"/>
                  </a:cubicBezTo>
                  <a:cubicBezTo>
                    <a:pt x="8" y="0"/>
                    <a:pt x="8" y="0"/>
                    <a:pt x="8" y="0"/>
                  </a:cubicBezTo>
                  <a:cubicBezTo>
                    <a:pt x="1" y="0"/>
                    <a:pt x="0" y="4"/>
                    <a:pt x="0" y="10"/>
                  </a:cubicBezTo>
                  <a:cubicBezTo>
                    <a:pt x="0" y="19"/>
                    <a:pt x="0" y="19"/>
                    <a:pt x="0" y="19"/>
                  </a:cubicBezTo>
                  <a:cubicBezTo>
                    <a:pt x="0" y="31"/>
                    <a:pt x="4" y="31"/>
                    <a:pt x="18" y="35"/>
                  </a:cubicBezTo>
                  <a:cubicBezTo>
                    <a:pt x="49" y="44"/>
                    <a:pt x="49" y="44"/>
                    <a:pt x="49" y="44"/>
                  </a:cubicBezTo>
                  <a:cubicBezTo>
                    <a:pt x="49" y="207"/>
                    <a:pt x="49" y="207"/>
                    <a:pt x="49" y="207"/>
                  </a:cubicBezTo>
                  <a:cubicBezTo>
                    <a:pt x="49" y="309"/>
                    <a:pt x="96" y="330"/>
                    <a:pt x="145" y="330"/>
                  </a:cubicBezTo>
                  <a:cubicBezTo>
                    <a:pt x="188" y="330"/>
                    <a:pt x="220" y="312"/>
                    <a:pt x="251" y="277"/>
                  </a:cubicBezTo>
                  <a:cubicBezTo>
                    <a:pt x="251" y="304"/>
                    <a:pt x="251" y="304"/>
                    <a:pt x="251" y="304"/>
                  </a:cubicBezTo>
                  <a:cubicBezTo>
                    <a:pt x="251" y="314"/>
                    <a:pt x="254" y="320"/>
                    <a:pt x="266" y="320"/>
                  </a:cubicBezTo>
                  <a:cubicBezTo>
                    <a:pt x="364" y="320"/>
                    <a:pt x="364" y="320"/>
                    <a:pt x="364" y="320"/>
                  </a:cubicBezTo>
                  <a:cubicBezTo>
                    <a:pt x="371" y="320"/>
                    <a:pt x="372" y="316"/>
                    <a:pt x="372" y="310"/>
                  </a:cubicBezTo>
                  <a:cubicBezTo>
                    <a:pt x="372" y="301"/>
                    <a:pt x="372" y="301"/>
                    <a:pt x="372" y="301"/>
                  </a:cubicBezTo>
                  <a:cubicBezTo>
                    <a:pt x="372" y="289"/>
                    <a:pt x="368" y="289"/>
                    <a:pt x="354" y="285"/>
                  </a:cubicBezTo>
                  <a:cubicBezTo>
                    <a:pt x="323" y="275"/>
                    <a:pt x="323" y="275"/>
                    <a:pt x="323" y="275"/>
                  </a:cubicBezTo>
                  <a:lnTo>
                    <a:pt x="323" y="1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8" name="Freeform 13"/>
            <p:cNvSpPr>
              <a:spLocks noEditPoints="1"/>
            </p:cNvSpPr>
            <p:nvPr userDrawn="1"/>
          </p:nvSpPr>
          <p:spPr bwMode="auto">
            <a:xfrm>
              <a:off x="6140450" y="6348413"/>
              <a:ext cx="195263" cy="217488"/>
            </a:xfrm>
            <a:custGeom>
              <a:avLst/>
              <a:gdLst>
                <a:gd name="T0" fmla="*/ 289 w 307"/>
                <a:gd name="T1" fmla="*/ 295 h 340"/>
                <a:gd name="T2" fmla="*/ 258 w 307"/>
                <a:gd name="T3" fmla="*/ 285 h 340"/>
                <a:gd name="T4" fmla="*/ 258 w 307"/>
                <a:gd name="T5" fmla="*/ 106 h 340"/>
                <a:gd name="T6" fmla="*/ 130 w 307"/>
                <a:gd name="T7" fmla="*/ 0 h 340"/>
                <a:gd name="T8" fmla="*/ 45 w 307"/>
                <a:gd name="T9" fmla="*/ 12 h 340"/>
                <a:gd name="T10" fmla="*/ 22 w 307"/>
                <a:gd name="T11" fmla="*/ 39 h 340"/>
                <a:gd name="T12" fmla="*/ 18 w 307"/>
                <a:gd name="T13" fmla="*/ 74 h 340"/>
                <a:gd name="T14" fmla="*/ 24 w 307"/>
                <a:gd name="T15" fmla="*/ 84 h 340"/>
                <a:gd name="T16" fmla="*/ 43 w 307"/>
                <a:gd name="T17" fmla="*/ 76 h 340"/>
                <a:gd name="T18" fmla="*/ 125 w 307"/>
                <a:gd name="T19" fmla="*/ 54 h 340"/>
                <a:gd name="T20" fmla="*/ 185 w 307"/>
                <a:gd name="T21" fmla="*/ 118 h 340"/>
                <a:gd name="T22" fmla="*/ 185 w 307"/>
                <a:gd name="T23" fmla="*/ 151 h 340"/>
                <a:gd name="T24" fmla="*/ 63 w 307"/>
                <a:gd name="T25" fmla="*/ 176 h 340"/>
                <a:gd name="T26" fmla="*/ 0 w 307"/>
                <a:gd name="T27" fmla="*/ 250 h 340"/>
                <a:gd name="T28" fmla="*/ 83 w 307"/>
                <a:gd name="T29" fmla="*/ 340 h 340"/>
                <a:gd name="T30" fmla="*/ 185 w 307"/>
                <a:gd name="T31" fmla="*/ 290 h 340"/>
                <a:gd name="T32" fmla="*/ 185 w 307"/>
                <a:gd name="T33" fmla="*/ 314 h 340"/>
                <a:gd name="T34" fmla="*/ 200 w 307"/>
                <a:gd name="T35" fmla="*/ 330 h 340"/>
                <a:gd name="T36" fmla="*/ 298 w 307"/>
                <a:gd name="T37" fmla="*/ 330 h 340"/>
                <a:gd name="T38" fmla="*/ 307 w 307"/>
                <a:gd name="T39" fmla="*/ 320 h 340"/>
                <a:gd name="T40" fmla="*/ 307 w 307"/>
                <a:gd name="T41" fmla="*/ 311 h 340"/>
                <a:gd name="T42" fmla="*/ 289 w 307"/>
                <a:gd name="T43" fmla="*/ 295 h 340"/>
                <a:gd name="T44" fmla="*/ 185 w 307"/>
                <a:gd name="T45" fmla="*/ 254 h 340"/>
                <a:gd name="T46" fmla="*/ 116 w 307"/>
                <a:gd name="T47" fmla="*/ 285 h 340"/>
                <a:gd name="T48" fmla="*/ 78 w 307"/>
                <a:gd name="T49" fmla="*/ 244 h 340"/>
                <a:gd name="T50" fmla="*/ 114 w 307"/>
                <a:gd name="T51" fmla="*/ 201 h 340"/>
                <a:gd name="T52" fmla="*/ 185 w 307"/>
                <a:gd name="T53" fmla="*/ 184 h 340"/>
                <a:gd name="T54" fmla="*/ 185 w 307"/>
                <a:gd name="T55" fmla="*/ 25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7" h="340">
                  <a:moveTo>
                    <a:pt x="289" y="295"/>
                  </a:moveTo>
                  <a:cubicBezTo>
                    <a:pt x="258" y="285"/>
                    <a:pt x="258" y="285"/>
                    <a:pt x="258" y="285"/>
                  </a:cubicBezTo>
                  <a:cubicBezTo>
                    <a:pt x="258" y="106"/>
                    <a:pt x="258" y="106"/>
                    <a:pt x="258" y="106"/>
                  </a:cubicBezTo>
                  <a:cubicBezTo>
                    <a:pt x="258" y="27"/>
                    <a:pt x="202" y="0"/>
                    <a:pt x="130" y="0"/>
                  </a:cubicBezTo>
                  <a:cubicBezTo>
                    <a:pt x="87" y="0"/>
                    <a:pt x="52" y="10"/>
                    <a:pt x="45" y="12"/>
                  </a:cubicBezTo>
                  <a:cubicBezTo>
                    <a:pt x="27" y="17"/>
                    <a:pt x="24" y="21"/>
                    <a:pt x="22" y="39"/>
                  </a:cubicBezTo>
                  <a:cubicBezTo>
                    <a:pt x="18" y="74"/>
                    <a:pt x="18" y="74"/>
                    <a:pt x="18" y="74"/>
                  </a:cubicBezTo>
                  <a:cubicBezTo>
                    <a:pt x="18" y="81"/>
                    <a:pt x="20" y="84"/>
                    <a:pt x="24" y="84"/>
                  </a:cubicBezTo>
                  <a:cubicBezTo>
                    <a:pt x="30" y="84"/>
                    <a:pt x="38" y="79"/>
                    <a:pt x="43" y="76"/>
                  </a:cubicBezTo>
                  <a:cubicBezTo>
                    <a:pt x="65" y="64"/>
                    <a:pt x="98" y="54"/>
                    <a:pt x="125" y="54"/>
                  </a:cubicBezTo>
                  <a:cubicBezTo>
                    <a:pt x="182" y="54"/>
                    <a:pt x="185" y="92"/>
                    <a:pt x="185" y="118"/>
                  </a:cubicBezTo>
                  <a:cubicBezTo>
                    <a:pt x="185" y="151"/>
                    <a:pt x="185" y="151"/>
                    <a:pt x="185" y="151"/>
                  </a:cubicBezTo>
                  <a:cubicBezTo>
                    <a:pt x="63" y="176"/>
                    <a:pt x="63" y="176"/>
                    <a:pt x="63" y="176"/>
                  </a:cubicBezTo>
                  <a:cubicBezTo>
                    <a:pt x="22" y="184"/>
                    <a:pt x="0" y="203"/>
                    <a:pt x="0" y="250"/>
                  </a:cubicBezTo>
                  <a:cubicBezTo>
                    <a:pt x="0" y="302"/>
                    <a:pt x="27" y="340"/>
                    <a:pt x="83" y="340"/>
                  </a:cubicBezTo>
                  <a:cubicBezTo>
                    <a:pt x="119" y="340"/>
                    <a:pt x="145" y="328"/>
                    <a:pt x="185" y="290"/>
                  </a:cubicBezTo>
                  <a:cubicBezTo>
                    <a:pt x="185" y="314"/>
                    <a:pt x="185" y="314"/>
                    <a:pt x="185" y="314"/>
                  </a:cubicBezTo>
                  <a:cubicBezTo>
                    <a:pt x="185" y="324"/>
                    <a:pt x="188" y="330"/>
                    <a:pt x="200" y="330"/>
                  </a:cubicBezTo>
                  <a:cubicBezTo>
                    <a:pt x="298" y="330"/>
                    <a:pt x="298" y="330"/>
                    <a:pt x="298" y="330"/>
                  </a:cubicBezTo>
                  <a:cubicBezTo>
                    <a:pt x="305" y="330"/>
                    <a:pt x="307" y="326"/>
                    <a:pt x="307" y="320"/>
                  </a:cubicBezTo>
                  <a:cubicBezTo>
                    <a:pt x="307" y="311"/>
                    <a:pt x="307" y="311"/>
                    <a:pt x="307" y="311"/>
                  </a:cubicBezTo>
                  <a:cubicBezTo>
                    <a:pt x="307" y="299"/>
                    <a:pt x="303" y="299"/>
                    <a:pt x="289" y="295"/>
                  </a:cubicBezTo>
                  <a:close/>
                  <a:moveTo>
                    <a:pt x="185" y="254"/>
                  </a:moveTo>
                  <a:cubicBezTo>
                    <a:pt x="160" y="276"/>
                    <a:pt x="135" y="285"/>
                    <a:pt x="116" y="285"/>
                  </a:cubicBezTo>
                  <a:cubicBezTo>
                    <a:pt x="99" y="285"/>
                    <a:pt x="78" y="278"/>
                    <a:pt x="78" y="244"/>
                  </a:cubicBezTo>
                  <a:cubicBezTo>
                    <a:pt x="78" y="211"/>
                    <a:pt x="97" y="205"/>
                    <a:pt x="114" y="201"/>
                  </a:cubicBezTo>
                  <a:cubicBezTo>
                    <a:pt x="185" y="184"/>
                    <a:pt x="185" y="184"/>
                    <a:pt x="185" y="184"/>
                  </a:cubicBezTo>
                  <a:cubicBezTo>
                    <a:pt x="185" y="254"/>
                    <a:pt x="185" y="254"/>
                    <a:pt x="185" y="2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9" name="Freeform 14"/>
            <p:cNvSpPr>
              <a:spLocks noEditPoints="1"/>
            </p:cNvSpPr>
            <p:nvPr userDrawn="1"/>
          </p:nvSpPr>
          <p:spPr bwMode="auto">
            <a:xfrm>
              <a:off x="6565900" y="6264275"/>
              <a:ext cx="222250" cy="301625"/>
            </a:xfrm>
            <a:custGeom>
              <a:avLst/>
              <a:gdLst>
                <a:gd name="T0" fmla="*/ 226 w 349"/>
                <a:gd name="T1" fmla="*/ 133 h 473"/>
                <a:gd name="T2" fmla="*/ 122 w 349"/>
                <a:gd name="T3" fmla="*/ 185 h 473"/>
                <a:gd name="T4" fmla="*/ 122 w 349"/>
                <a:gd name="T5" fmla="*/ 16 h 473"/>
                <a:gd name="T6" fmla="*/ 107 w 349"/>
                <a:gd name="T7" fmla="*/ 0 h 473"/>
                <a:gd name="T8" fmla="*/ 9 w 349"/>
                <a:gd name="T9" fmla="*/ 0 h 473"/>
                <a:gd name="T10" fmla="*/ 0 w 349"/>
                <a:gd name="T11" fmla="*/ 11 h 473"/>
                <a:gd name="T12" fmla="*/ 0 w 349"/>
                <a:gd name="T13" fmla="*/ 19 h 473"/>
                <a:gd name="T14" fmla="*/ 18 w 349"/>
                <a:gd name="T15" fmla="*/ 36 h 473"/>
                <a:gd name="T16" fmla="*/ 49 w 349"/>
                <a:gd name="T17" fmla="*/ 45 h 473"/>
                <a:gd name="T18" fmla="*/ 49 w 349"/>
                <a:gd name="T19" fmla="*/ 422 h 473"/>
                <a:gd name="T20" fmla="*/ 62 w 349"/>
                <a:gd name="T21" fmla="*/ 445 h 473"/>
                <a:gd name="T22" fmla="*/ 182 w 349"/>
                <a:gd name="T23" fmla="*/ 473 h 473"/>
                <a:gd name="T24" fmla="*/ 349 w 349"/>
                <a:gd name="T25" fmla="*/ 291 h 473"/>
                <a:gd name="T26" fmla="*/ 226 w 349"/>
                <a:gd name="T27" fmla="*/ 133 h 473"/>
                <a:gd name="T28" fmla="*/ 181 w 349"/>
                <a:gd name="T29" fmla="*/ 430 h 473"/>
                <a:gd name="T30" fmla="*/ 122 w 349"/>
                <a:gd name="T31" fmla="*/ 337 h 473"/>
                <a:gd name="T32" fmla="*/ 122 w 349"/>
                <a:gd name="T33" fmla="*/ 227 h 473"/>
                <a:gd name="T34" fmla="*/ 196 w 349"/>
                <a:gd name="T35" fmla="*/ 188 h 473"/>
                <a:gd name="T36" fmla="*/ 271 w 349"/>
                <a:gd name="T37" fmla="*/ 305 h 473"/>
                <a:gd name="T38" fmla="*/ 181 w 349"/>
                <a:gd name="T39" fmla="*/ 43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9" h="473">
                  <a:moveTo>
                    <a:pt x="226" y="133"/>
                  </a:moveTo>
                  <a:cubicBezTo>
                    <a:pt x="188" y="133"/>
                    <a:pt x="154" y="153"/>
                    <a:pt x="122" y="185"/>
                  </a:cubicBezTo>
                  <a:cubicBezTo>
                    <a:pt x="122" y="16"/>
                    <a:pt x="122" y="16"/>
                    <a:pt x="122" y="16"/>
                  </a:cubicBezTo>
                  <a:cubicBezTo>
                    <a:pt x="122" y="6"/>
                    <a:pt x="119" y="0"/>
                    <a:pt x="107" y="0"/>
                  </a:cubicBezTo>
                  <a:cubicBezTo>
                    <a:pt x="9" y="0"/>
                    <a:pt x="9" y="0"/>
                    <a:pt x="9" y="0"/>
                  </a:cubicBezTo>
                  <a:cubicBezTo>
                    <a:pt x="2" y="0"/>
                    <a:pt x="0" y="4"/>
                    <a:pt x="0" y="11"/>
                  </a:cubicBezTo>
                  <a:cubicBezTo>
                    <a:pt x="0" y="19"/>
                    <a:pt x="0" y="19"/>
                    <a:pt x="0" y="19"/>
                  </a:cubicBezTo>
                  <a:cubicBezTo>
                    <a:pt x="0" y="31"/>
                    <a:pt x="4" y="32"/>
                    <a:pt x="18" y="36"/>
                  </a:cubicBezTo>
                  <a:cubicBezTo>
                    <a:pt x="49" y="45"/>
                    <a:pt x="49" y="45"/>
                    <a:pt x="49" y="45"/>
                  </a:cubicBezTo>
                  <a:cubicBezTo>
                    <a:pt x="49" y="422"/>
                    <a:pt x="49" y="422"/>
                    <a:pt x="49" y="422"/>
                  </a:cubicBezTo>
                  <a:cubicBezTo>
                    <a:pt x="49" y="431"/>
                    <a:pt x="50" y="438"/>
                    <a:pt x="62" y="445"/>
                  </a:cubicBezTo>
                  <a:cubicBezTo>
                    <a:pt x="83" y="458"/>
                    <a:pt x="135" y="473"/>
                    <a:pt x="182" y="473"/>
                  </a:cubicBezTo>
                  <a:cubicBezTo>
                    <a:pt x="287" y="473"/>
                    <a:pt x="349" y="399"/>
                    <a:pt x="349" y="291"/>
                  </a:cubicBezTo>
                  <a:cubicBezTo>
                    <a:pt x="349" y="182"/>
                    <a:pt x="287" y="133"/>
                    <a:pt x="226" y="133"/>
                  </a:cubicBezTo>
                  <a:close/>
                  <a:moveTo>
                    <a:pt x="181" y="430"/>
                  </a:moveTo>
                  <a:cubicBezTo>
                    <a:pt x="131" y="430"/>
                    <a:pt x="122" y="385"/>
                    <a:pt x="122" y="337"/>
                  </a:cubicBezTo>
                  <a:cubicBezTo>
                    <a:pt x="122" y="227"/>
                    <a:pt x="122" y="227"/>
                    <a:pt x="122" y="227"/>
                  </a:cubicBezTo>
                  <a:cubicBezTo>
                    <a:pt x="143" y="205"/>
                    <a:pt x="168" y="188"/>
                    <a:pt x="196" y="188"/>
                  </a:cubicBezTo>
                  <a:cubicBezTo>
                    <a:pt x="249" y="188"/>
                    <a:pt x="271" y="244"/>
                    <a:pt x="271" y="305"/>
                  </a:cubicBezTo>
                  <a:cubicBezTo>
                    <a:pt x="271" y="390"/>
                    <a:pt x="229" y="430"/>
                    <a:pt x="181" y="43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0" name="Freeform 15"/>
            <p:cNvSpPr>
              <a:spLocks noEditPoints="1"/>
            </p:cNvSpPr>
            <p:nvPr userDrawn="1"/>
          </p:nvSpPr>
          <p:spPr bwMode="auto">
            <a:xfrm>
              <a:off x="7283450" y="6264275"/>
              <a:ext cx="222250" cy="301625"/>
            </a:xfrm>
            <a:custGeom>
              <a:avLst/>
              <a:gdLst>
                <a:gd name="T0" fmla="*/ 331 w 349"/>
                <a:gd name="T1" fmla="*/ 428 h 473"/>
                <a:gd name="T2" fmla="*/ 300 w 349"/>
                <a:gd name="T3" fmla="*/ 418 h 473"/>
                <a:gd name="T4" fmla="*/ 300 w 349"/>
                <a:gd name="T5" fmla="*/ 16 h 473"/>
                <a:gd name="T6" fmla="*/ 285 w 349"/>
                <a:gd name="T7" fmla="*/ 0 h 473"/>
                <a:gd name="T8" fmla="*/ 187 w 349"/>
                <a:gd name="T9" fmla="*/ 0 h 473"/>
                <a:gd name="T10" fmla="*/ 178 w 349"/>
                <a:gd name="T11" fmla="*/ 11 h 473"/>
                <a:gd name="T12" fmla="*/ 178 w 349"/>
                <a:gd name="T13" fmla="*/ 19 h 473"/>
                <a:gd name="T14" fmla="*/ 196 w 349"/>
                <a:gd name="T15" fmla="*/ 36 h 473"/>
                <a:gd name="T16" fmla="*/ 227 w 349"/>
                <a:gd name="T17" fmla="*/ 45 h 473"/>
                <a:gd name="T18" fmla="*/ 227 w 349"/>
                <a:gd name="T19" fmla="*/ 158 h 473"/>
                <a:gd name="T20" fmla="*/ 153 w 349"/>
                <a:gd name="T21" fmla="*/ 133 h 473"/>
                <a:gd name="T22" fmla="*/ 0 w 349"/>
                <a:gd name="T23" fmla="*/ 313 h 473"/>
                <a:gd name="T24" fmla="*/ 123 w 349"/>
                <a:gd name="T25" fmla="*/ 473 h 473"/>
                <a:gd name="T26" fmla="*/ 227 w 349"/>
                <a:gd name="T27" fmla="*/ 420 h 473"/>
                <a:gd name="T28" fmla="*/ 227 w 349"/>
                <a:gd name="T29" fmla="*/ 447 h 473"/>
                <a:gd name="T30" fmla="*/ 242 w 349"/>
                <a:gd name="T31" fmla="*/ 463 h 473"/>
                <a:gd name="T32" fmla="*/ 340 w 349"/>
                <a:gd name="T33" fmla="*/ 463 h 473"/>
                <a:gd name="T34" fmla="*/ 349 w 349"/>
                <a:gd name="T35" fmla="*/ 453 h 473"/>
                <a:gd name="T36" fmla="*/ 349 w 349"/>
                <a:gd name="T37" fmla="*/ 444 h 473"/>
                <a:gd name="T38" fmla="*/ 331 w 349"/>
                <a:gd name="T39" fmla="*/ 428 h 473"/>
                <a:gd name="T40" fmla="*/ 227 w 349"/>
                <a:gd name="T41" fmla="*/ 379 h 473"/>
                <a:gd name="T42" fmla="*/ 153 w 349"/>
                <a:gd name="T43" fmla="*/ 418 h 473"/>
                <a:gd name="T44" fmla="*/ 78 w 349"/>
                <a:gd name="T45" fmla="*/ 299 h 473"/>
                <a:gd name="T46" fmla="*/ 158 w 349"/>
                <a:gd name="T47" fmla="*/ 179 h 473"/>
                <a:gd name="T48" fmla="*/ 227 w 349"/>
                <a:gd name="T49" fmla="*/ 299 h 473"/>
                <a:gd name="T50" fmla="*/ 227 w 349"/>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 h="473">
                  <a:moveTo>
                    <a:pt x="331" y="428"/>
                  </a:moveTo>
                  <a:cubicBezTo>
                    <a:pt x="300" y="418"/>
                    <a:pt x="300" y="418"/>
                    <a:pt x="300" y="418"/>
                  </a:cubicBezTo>
                  <a:cubicBezTo>
                    <a:pt x="300" y="16"/>
                    <a:pt x="300" y="16"/>
                    <a:pt x="300" y="16"/>
                  </a:cubicBezTo>
                  <a:cubicBezTo>
                    <a:pt x="300" y="6"/>
                    <a:pt x="297" y="0"/>
                    <a:pt x="285" y="0"/>
                  </a:cubicBezTo>
                  <a:cubicBezTo>
                    <a:pt x="187" y="0"/>
                    <a:pt x="187" y="0"/>
                    <a:pt x="187"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6" y="148"/>
                    <a:pt x="191" y="133"/>
                    <a:pt x="153" y="133"/>
                  </a:cubicBezTo>
                  <a:cubicBezTo>
                    <a:pt x="82"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9" y="459"/>
                    <a:pt x="349" y="453"/>
                  </a:cubicBezTo>
                  <a:cubicBezTo>
                    <a:pt x="349" y="444"/>
                    <a:pt x="349" y="444"/>
                    <a:pt x="349" y="444"/>
                  </a:cubicBezTo>
                  <a:cubicBezTo>
                    <a:pt x="349" y="432"/>
                    <a:pt x="345" y="432"/>
                    <a:pt x="331" y="428"/>
                  </a:cubicBezTo>
                  <a:close/>
                  <a:moveTo>
                    <a:pt x="227" y="379"/>
                  </a:moveTo>
                  <a:cubicBezTo>
                    <a:pt x="206" y="401"/>
                    <a:pt x="182" y="418"/>
                    <a:pt x="153" y="418"/>
                  </a:cubicBezTo>
                  <a:cubicBezTo>
                    <a:pt x="100" y="418"/>
                    <a:pt x="78" y="362"/>
                    <a:pt x="78" y="299"/>
                  </a:cubicBezTo>
                  <a:cubicBezTo>
                    <a:pt x="78" y="225"/>
                    <a:pt x="110"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1" name="Freeform 16"/>
            <p:cNvSpPr>
              <a:spLocks noEditPoints="1"/>
            </p:cNvSpPr>
            <p:nvPr userDrawn="1"/>
          </p:nvSpPr>
          <p:spPr bwMode="auto">
            <a:xfrm>
              <a:off x="6816725" y="6348413"/>
              <a:ext cx="204788" cy="217488"/>
            </a:xfrm>
            <a:custGeom>
              <a:avLst/>
              <a:gdLst>
                <a:gd name="T0" fmla="*/ 168 w 322"/>
                <a:gd name="T1" fmla="*/ 0 h 340"/>
                <a:gd name="T2" fmla="*/ 0 w 322"/>
                <a:gd name="T3" fmla="*/ 178 h 340"/>
                <a:gd name="T4" fmla="*/ 154 w 322"/>
                <a:gd name="T5" fmla="*/ 340 h 340"/>
                <a:gd name="T6" fmla="*/ 322 w 322"/>
                <a:gd name="T7" fmla="*/ 162 h 340"/>
                <a:gd name="T8" fmla="*/ 168 w 322"/>
                <a:gd name="T9" fmla="*/ 0 h 340"/>
                <a:gd name="T10" fmla="*/ 162 w 322"/>
                <a:gd name="T11" fmla="*/ 294 h 340"/>
                <a:gd name="T12" fmla="*/ 76 w 322"/>
                <a:gd name="T13" fmla="*/ 170 h 340"/>
                <a:gd name="T14" fmla="*/ 162 w 322"/>
                <a:gd name="T15" fmla="*/ 46 h 340"/>
                <a:gd name="T16" fmla="*/ 248 w 322"/>
                <a:gd name="T17" fmla="*/ 170 h 340"/>
                <a:gd name="T18" fmla="*/ 162 w 322"/>
                <a:gd name="T19" fmla="*/ 29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40">
                  <a:moveTo>
                    <a:pt x="168" y="0"/>
                  </a:moveTo>
                  <a:cubicBezTo>
                    <a:pt x="56" y="0"/>
                    <a:pt x="0" y="86"/>
                    <a:pt x="0" y="178"/>
                  </a:cubicBezTo>
                  <a:cubicBezTo>
                    <a:pt x="0" y="264"/>
                    <a:pt x="48" y="340"/>
                    <a:pt x="154" y="340"/>
                  </a:cubicBezTo>
                  <a:cubicBezTo>
                    <a:pt x="266" y="340"/>
                    <a:pt x="322" y="254"/>
                    <a:pt x="322" y="162"/>
                  </a:cubicBezTo>
                  <a:cubicBezTo>
                    <a:pt x="322" y="76"/>
                    <a:pt x="273" y="0"/>
                    <a:pt x="168" y="0"/>
                  </a:cubicBezTo>
                  <a:close/>
                  <a:moveTo>
                    <a:pt x="162" y="294"/>
                  </a:moveTo>
                  <a:cubicBezTo>
                    <a:pt x="108" y="294"/>
                    <a:pt x="76" y="241"/>
                    <a:pt x="76" y="170"/>
                  </a:cubicBezTo>
                  <a:cubicBezTo>
                    <a:pt x="76" y="100"/>
                    <a:pt x="107" y="46"/>
                    <a:pt x="162" y="46"/>
                  </a:cubicBezTo>
                  <a:cubicBezTo>
                    <a:pt x="215" y="46"/>
                    <a:pt x="248" y="98"/>
                    <a:pt x="248" y="170"/>
                  </a:cubicBezTo>
                  <a:cubicBezTo>
                    <a:pt x="248" y="240"/>
                    <a:pt x="216" y="294"/>
                    <a:pt x="162" y="29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2" name="Freeform 17"/>
            <p:cNvSpPr>
              <a:spLocks/>
            </p:cNvSpPr>
            <p:nvPr userDrawn="1"/>
          </p:nvSpPr>
          <p:spPr bwMode="auto">
            <a:xfrm>
              <a:off x="8139113" y="6348413"/>
              <a:ext cx="155575" cy="217488"/>
            </a:xfrm>
            <a:custGeom>
              <a:avLst/>
              <a:gdLst>
                <a:gd name="T0" fmla="*/ 247 w 247"/>
                <a:gd name="T1" fmla="*/ 22 h 340"/>
                <a:gd name="T2" fmla="*/ 238 w 247"/>
                <a:gd name="T3" fmla="*/ 11 h 340"/>
                <a:gd name="T4" fmla="*/ 165 w 247"/>
                <a:gd name="T5" fmla="*/ 0 h 340"/>
                <a:gd name="T6" fmla="*/ 0 w 247"/>
                <a:gd name="T7" fmla="*/ 170 h 340"/>
                <a:gd name="T8" fmla="*/ 165 w 247"/>
                <a:gd name="T9" fmla="*/ 340 h 340"/>
                <a:gd name="T10" fmla="*/ 238 w 247"/>
                <a:gd name="T11" fmla="*/ 329 h 340"/>
                <a:gd name="T12" fmla="*/ 247 w 247"/>
                <a:gd name="T13" fmla="*/ 318 h 340"/>
                <a:gd name="T14" fmla="*/ 247 w 247"/>
                <a:gd name="T15" fmla="*/ 269 h 340"/>
                <a:gd name="T16" fmla="*/ 243 w 247"/>
                <a:gd name="T17" fmla="*/ 262 h 340"/>
                <a:gd name="T18" fmla="*/ 231 w 247"/>
                <a:gd name="T19" fmla="*/ 266 h 340"/>
                <a:gd name="T20" fmla="*/ 169 w 247"/>
                <a:gd name="T21" fmla="*/ 281 h 340"/>
                <a:gd name="T22" fmla="*/ 71 w 247"/>
                <a:gd name="T23" fmla="*/ 170 h 340"/>
                <a:gd name="T24" fmla="*/ 169 w 247"/>
                <a:gd name="T25" fmla="*/ 59 h 340"/>
                <a:gd name="T26" fmla="*/ 231 w 247"/>
                <a:gd name="T27" fmla="*/ 74 h 340"/>
                <a:gd name="T28" fmla="*/ 243 w 247"/>
                <a:gd name="T29" fmla="*/ 78 h 340"/>
                <a:gd name="T30" fmla="*/ 247 w 247"/>
                <a:gd name="T31" fmla="*/ 71 h 340"/>
                <a:gd name="T32" fmla="*/ 247 w 247"/>
                <a:gd name="T33" fmla="*/ 22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0">
                  <a:moveTo>
                    <a:pt x="247" y="22"/>
                  </a:moveTo>
                  <a:cubicBezTo>
                    <a:pt x="247" y="14"/>
                    <a:pt x="245" y="14"/>
                    <a:pt x="238" y="11"/>
                  </a:cubicBezTo>
                  <a:cubicBezTo>
                    <a:pt x="222" y="5"/>
                    <a:pt x="194" y="0"/>
                    <a:pt x="165" y="0"/>
                  </a:cubicBezTo>
                  <a:cubicBezTo>
                    <a:pt x="34" y="0"/>
                    <a:pt x="0" y="92"/>
                    <a:pt x="0" y="170"/>
                  </a:cubicBezTo>
                  <a:cubicBezTo>
                    <a:pt x="0" y="249"/>
                    <a:pt x="33" y="340"/>
                    <a:pt x="165" y="340"/>
                  </a:cubicBezTo>
                  <a:cubicBezTo>
                    <a:pt x="194" y="340"/>
                    <a:pt x="222" y="335"/>
                    <a:pt x="238" y="329"/>
                  </a:cubicBezTo>
                  <a:cubicBezTo>
                    <a:pt x="245" y="326"/>
                    <a:pt x="247" y="326"/>
                    <a:pt x="247" y="318"/>
                  </a:cubicBezTo>
                  <a:cubicBezTo>
                    <a:pt x="247" y="269"/>
                    <a:pt x="247" y="269"/>
                    <a:pt x="247" y="269"/>
                  </a:cubicBezTo>
                  <a:cubicBezTo>
                    <a:pt x="247" y="264"/>
                    <a:pt x="246" y="262"/>
                    <a:pt x="243" y="262"/>
                  </a:cubicBezTo>
                  <a:cubicBezTo>
                    <a:pt x="241" y="262"/>
                    <a:pt x="237" y="264"/>
                    <a:pt x="231" y="266"/>
                  </a:cubicBezTo>
                  <a:cubicBezTo>
                    <a:pt x="221" y="271"/>
                    <a:pt x="199" y="281"/>
                    <a:pt x="169" y="281"/>
                  </a:cubicBezTo>
                  <a:cubicBezTo>
                    <a:pt x="108" y="281"/>
                    <a:pt x="71" y="244"/>
                    <a:pt x="71" y="170"/>
                  </a:cubicBezTo>
                  <a:cubicBezTo>
                    <a:pt x="71" y="95"/>
                    <a:pt x="108" y="59"/>
                    <a:pt x="169" y="59"/>
                  </a:cubicBezTo>
                  <a:cubicBezTo>
                    <a:pt x="199" y="59"/>
                    <a:pt x="221" y="69"/>
                    <a:pt x="231" y="74"/>
                  </a:cubicBezTo>
                  <a:cubicBezTo>
                    <a:pt x="237" y="76"/>
                    <a:pt x="241" y="78"/>
                    <a:pt x="243" y="78"/>
                  </a:cubicBezTo>
                  <a:cubicBezTo>
                    <a:pt x="246" y="78"/>
                    <a:pt x="247" y="76"/>
                    <a:pt x="247" y="71"/>
                  </a:cubicBezTo>
                  <a:lnTo>
                    <a:pt x="247" y="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3" name="Freeform 18"/>
            <p:cNvSpPr>
              <a:spLocks/>
            </p:cNvSpPr>
            <p:nvPr userDrawn="1"/>
          </p:nvSpPr>
          <p:spPr bwMode="auto">
            <a:xfrm>
              <a:off x="7542213" y="6354763"/>
              <a:ext cx="200025" cy="211138"/>
            </a:xfrm>
            <a:custGeom>
              <a:avLst/>
              <a:gdLst>
                <a:gd name="T0" fmla="*/ 9 w 317"/>
                <a:gd name="T1" fmla="*/ 0 h 330"/>
                <a:gd name="T2" fmla="*/ 0 w 317"/>
                <a:gd name="T3" fmla="*/ 10 h 330"/>
                <a:gd name="T4" fmla="*/ 0 w 317"/>
                <a:gd name="T5" fmla="*/ 19 h 330"/>
                <a:gd name="T6" fmla="*/ 18 w 317"/>
                <a:gd name="T7" fmla="*/ 35 h 330"/>
                <a:gd name="T8" fmla="*/ 49 w 317"/>
                <a:gd name="T9" fmla="*/ 44 h 330"/>
                <a:gd name="T10" fmla="*/ 49 w 317"/>
                <a:gd name="T11" fmla="*/ 193 h 330"/>
                <a:gd name="T12" fmla="*/ 152 w 317"/>
                <a:gd name="T13" fmla="*/ 330 h 330"/>
                <a:gd name="T14" fmla="*/ 247 w 317"/>
                <a:gd name="T15" fmla="*/ 280 h 330"/>
                <a:gd name="T16" fmla="*/ 249 w 317"/>
                <a:gd name="T17" fmla="*/ 280 h 330"/>
                <a:gd name="T18" fmla="*/ 249 w 317"/>
                <a:gd name="T19" fmla="*/ 312 h 330"/>
                <a:gd name="T20" fmla="*/ 257 w 317"/>
                <a:gd name="T21" fmla="*/ 320 h 330"/>
                <a:gd name="T22" fmla="*/ 309 w 317"/>
                <a:gd name="T23" fmla="*/ 320 h 330"/>
                <a:gd name="T24" fmla="*/ 317 w 317"/>
                <a:gd name="T25" fmla="*/ 312 h 330"/>
                <a:gd name="T26" fmla="*/ 317 w 317"/>
                <a:gd name="T27" fmla="*/ 8 h 330"/>
                <a:gd name="T28" fmla="*/ 309 w 317"/>
                <a:gd name="T29" fmla="*/ 0 h 330"/>
                <a:gd name="T30" fmla="*/ 255 w 317"/>
                <a:gd name="T31" fmla="*/ 0 h 330"/>
                <a:gd name="T32" fmla="*/ 247 w 317"/>
                <a:gd name="T33" fmla="*/ 8 h 330"/>
                <a:gd name="T34" fmla="*/ 247 w 317"/>
                <a:gd name="T35" fmla="*/ 226 h 330"/>
                <a:gd name="T36" fmla="*/ 173 w 317"/>
                <a:gd name="T37" fmla="*/ 268 h 330"/>
                <a:gd name="T38" fmla="*/ 119 w 317"/>
                <a:gd name="T39" fmla="*/ 173 h 330"/>
                <a:gd name="T40" fmla="*/ 119 w 317"/>
                <a:gd name="T41" fmla="*/ 8 h 330"/>
                <a:gd name="T42" fmla="*/ 111 w 317"/>
                <a:gd name="T43" fmla="*/ 0 h 330"/>
                <a:gd name="T44" fmla="*/ 9 w 317"/>
                <a:gd name="T45"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7" h="330">
                  <a:moveTo>
                    <a:pt x="9" y="0"/>
                  </a:moveTo>
                  <a:cubicBezTo>
                    <a:pt x="1" y="0"/>
                    <a:pt x="0" y="4"/>
                    <a:pt x="0" y="10"/>
                  </a:cubicBezTo>
                  <a:cubicBezTo>
                    <a:pt x="0" y="19"/>
                    <a:pt x="0" y="19"/>
                    <a:pt x="0" y="19"/>
                  </a:cubicBezTo>
                  <a:cubicBezTo>
                    <a:pt x="0" y="31"/>
                    <a:pt x="4" y="31"/>
                    <a:pt x="18" y="35"/>
                  </a:cubicBezTo>
                  <a:cubicBezTo>
                    <a:pt x="49" y="44"/>
                    <a:pt x="49" y="44"/>
                    <a:pt x="49" y="44"/>
                  </a:cubicBezTo>
                  <a:cubicBezTo>
                    <a:pt x="49" y="193"/>
                    <a:pt x="49" y="193"/>
                    <a:pt x="49" y="193"/>
                  </a:cubicBezTo>
                  <a:cubicBezTo>
                    <a:pt x="49" y="306"/>
                    <a:pt x="99" y="330"/>
                    <a:pt x="152" y="330"/>
                  </a:cubicBezTo>
                  <a:cubicBezTo>
                    <a:pt x="194" y="330"/>
                    <a:pt x="221" y="314"/>
                    <a:pt x="247" y="280"/>
                  </a:cubicBezTo>
                  <a:cubicBezTo>
                    <a:pt x="249" y="280"/>
                    <a:pt x="249" y="280"/>
                    <a:pt x="249" y="280"/>
                  </a:cubicBezTo>
                  <a:cubicBezTo>
                    <a:pt x="249" y="312"/>
                    <a:pt x="249" y="312"/>
                    <a:pt x="249" y="312"/>
                  </a:cubicBezTo>
                  <a:cubicBezTo>
                    <a:pt x="249" y="318"/>
                    <a:pt x="251" y="320"/>
                    <a:pt x="257" y="320"/>
                  </a:cubicBezTo>
                  <a:cubicBezTo>
                    <a:pt x="309" y="320"/>
                    <a:pt x="309" y="320"/>
                    <a:pt x="309" y="320"/>
                  </a:cubicBezTo>
                  <a:cubicBezTo>
                    <a:pt x="315" y="320"/>
                    <a:pt x="317" y="318"/>
                    <a:pt x="317" y="312"/>
                  </a:cubicBezTo>
                  <a:cubicBezTo>
                    <a:pt x="317" y="8"/>
                    <a:pt x="317" y="8"/>
                    <a:pt x="317" y="8"/>
                  </a:cubicBezTo>
                  <a:cubicBezTo>
                    <a:pt x="317" y="2"/>
                    <a:pt x="315" y="0"/>
                    <a:pt x="309" y="0"/>
                  </a:cubicBezTo>
                  <a:cubicBezTo>
                    <a:pt x="255" y="0"/>
                    <a:pt x="255" y="0"/>
                    <a:pt x="255" y="0"/>
                  </a:cubicBezTo>
                  <a:cubicBezTo>
                    <a:pt x="249" y="0"/>
                    <a:pt x="247" y="2"/>
                    <a:pt x="247" y="8"/>
                  </a:cubicBezTo>
                  <a:cubicBezTo>
                    <a:pt x="247" y="226"/>
                    <a:pt x="247" y="226"/>
                    <a:pt x="247" y="226"/>
                  </a:cubicBezTo>
                  <a:cubicBezTo>
                    <a:pt x="227" y="255"/>
                    <a:pt x="202" y="268"/>
                    <a:pt x="173" y="268"/>
                  </a:cubicBezTo>
                  <a:cubicBezTo>
                    <a:pt x="122" y="268"/>
                    <a:pt x="119" y="231"/>
                    <a:pt x="119" y="173"/>
                  </a:cubicBezTo>
                  <a:cubicBezTo>
                    <a:pt x="119" y="8"/>
                    <a:pt x="119" y="8"/>
                    <a:pt x="119" y="8"/>
                  </a:cubicBezTo>
                  <a:cubicBezTo>
                    <a:pt x="119" y="2"/>
                    <a:pt x="116" y="0"/>
                    <a:pt x="111" y="0"/>
                  </a:cubicBezTo>
                  <a:lnTo>
                    <a:pt x="9"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4" name="Freeform 19"/>
            <p:cNvSpPr>
              <a:spLocks/>
            </p:cNvSpPr>
            <p:nvPr userDrawn="1"/>
          </p:nvSpPr>
          <p:spPr bwMode="auto">
            <a:xfrm>
              <a:off x="7799388" y="6348413"/>
              <a:ext cx="295275" cy="211138"/>
            </a:xfrm>
            <a:custGeom>
              <a:avLst/>
              <a:gdLst>
                <a:gd name="T0" fmla="*/ 0 w 467"/>
                <a:gd name="T1" fmla="*/ 322 h 330"/>
                <a:gd name="T2" fmla="*/ 8 w 467"/>
                <a:gd name="T3" fmla="*/ 330 h 330"/>
                <a:gd name="T4" fmla="*/ 62 w 467"/>
                <a:gd name="T5" fmla="*/ 330 h 330"/>
                <a:gd name="T6" fmla="*/ 70 w 467"/>
                <a:gd name="T7" fmla="*/ 322 h 330"/>
                <a:gd name="T8" fmla="*/ 70 w 467"/>
                <a:gd name="T9" fmla="*/ 104 h 330"/>
                <a:gd name="T10" fmla="*/ 145 w 467"/>
                <a:gd name="T11" fmla="*/ 62 h 330"/>
                <a:gd name="T12" fmla="*/ 198 w 467"/>
                <a:gd name="T13" fmla="*/ 157 h 330"/>
                <a:gd name="T14" fmla="*/ 198 w 467"/>
                <a:gd name="T15" fmla="*/ 322 h 330"/>
                <a:gd name="T16" fmla="*/ 206 w 467"/>
                <a:gd name="T17" fmla="*/ 330 h 330"/>
                <a:gd name="T18" fmla="*/ 261 w 467"/>
                <a:gd name="T19" fmla="*/ 330 h 330"/>
                <a:gd name="T20" fmla="*/ 268 w 467"/>
                <a:gd name="T21" fmla="*/ 322 h 330"/>
                <a:gd name="T22" fmla="*/ 268 w 467"/>
                <a:gd name="T23" fmla="*/ 104 h 330"/>
                <a:gd name="T24" fmla="*/ 343 w 467"/>
                <a:gd name="T25" fmla="*/ 62 h 330"/>
                <a:gd name="T26" fmla="*/ 397 w 467"/>
                <a:gd name="T27" fmla="*/ 157 h 330"/>
                <a:gd name="T28" fmla="*/ 397 w 467"/>
                <a:gd name="T29" fmla="*/ 322 h 330"/>
                <a:gd name="T30" fmla="*/ 405 w 467"/>
                <a:gd name="T31" fmla="*/ 330 h 330"/>
                <a:gd name="T32" fmla="*/ 459 w 467"/>
                <a:gd name="T33" fmla="*/ 330 h 330"/>
                <a:gd name="T34" fmla="*/ 467 w 467"/>
                <a:gd name="T35" fmla="*/ 322 h 330"/>
                <a:gd name="T36" fmla="*/ 467 w 467"/>
                <a:gd name="T37" fmla="*/ 137 h 330"/>
                <a:gd name="T38" fmla="*/ 363 w 467"/>
                <a:gd name="T39" fmla="*/ 0 h 330"/>
                <a:gd name="T40" fmla="*/ 253 w 467"/>
                <a:gd name="T41" fmla="*/ 54 h 330"/>
                <a:gd name="T42" fmla="*/ 165 w 467"/>
                <a:gd name="T43" fmla="*/ 0 h 330"/>
                <a:gd name="T44" fmla="*/ 70 w 467"/>
                <a:gd name="T45" fmla="*/ 50 h 330"/>
                <a:gd name="T46" fmla="*/ 68 w 467"/>
                <a:gd name="T47" fmla="*/ 50 h 330"/>
                <a:gd name="T48" fmla="*/ 68 w 467"/>
                <a:gd name="T49" fmla="*/ 18 h 330"/>
                <a:gd name="T50" fmla="*/ 60 w 467"/>
                <a:gd name="T51" fmla="*/ 10 h 330"/>
                <a:gd name="T52" fmla="*/ 8 w 467"/>
                <a:gd name="T53" fmla="*/ 10 h 330"/>
                <a:gd name="T54" fmla="*/ 0 w 467"/>
                <a:gd name="T55" fmla="*/ 18 h 330"/>
                <a:gd name="T56" fmla="*/ 0 w 467"/>
                <a:gd name="T57" fmla="*/ 3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67" h="330">
                  <a:moveTo>
                    <a:pt x="0" y="322"/>
                  </a:moveTo>
                  <a:cubicBezTo>
                    <a:pt x="0" y="328"/>
                    <a:pt x="2" y="330"/>
                    <a:pt x="8" y="330"/>
                  </a:cubicBezTo>
                  <a:cubicBezTo>
                    <a:pt x="62" y="330"/>
                    <a:pt x="62" y="330"/>
                    <a:pt x="62" y="330"/>
                  </a:cubicBezTo>
                  <a:cubicBezTo>
                    <a:pt x="68" y="330"/>
                    <a:pt x="70" y="328"/>
                    <a:pt x="70" y="322"/>
                  </a:cubicBezTo>
                  <a:cubicBezTo>
                    <a:pt x="70" y="104"/>
                    <a:pt x="70" y="104"/>
                    <a:pt x="70" y="104"/>
                  </a:cubicBezTo>
                  <a:cubicBezTo>
                    <a:pt x="91" y="75"/>
                    <a:pt x="115" y="62"/>
                    <a:pt x="145" y="62"/>
                  </a:cubicBezTo>
                  <a:cubicBezTo>
                    <a:pt x="196" y="62"/>
                    <a:pt x="198" y="99"/>
                    <a:pt x="198" y="157"/>
                  </a:cubicBezTo>
                  <a:cubicBezTo>
                    <a:pt x="198" y="322"/>
                    <a:pt x="198" y="322"/>
                    <a:pt x="198" y="322"/>
                  </a:cubicBezTo>
                  <a:cubicBezTo>
                    <a:pt x="198" y="328"/>
                    <a:pt x="200" y="330"/>
                    <a:pt x="206" y="330"/>
                  </a:cubicBezTo>
                  <a:cubicBezTo>
                    <a:pt x="261" y="330"/>
                    <a:pt x="261" y="330"/>
                    <a:pt x="261" y="330"/>
                  </a:cubicBezTo>
                  <a:cubicBezTo>
                    <a:pt x="267" y="330"/>
                    <a:pt x="268" y="328"/>
                    <a:pt x="268" y="322"/>
                  </a:cubicBezTo>
                  <a:cubicBezTo>
                    <a:pt x="268" y="104"/>
                    <a:pt x="268" y="104"/>
                    <a:pt x="268" y="104"/>
                  </a:cubicBezTo>
                  <a:cubicBezTo>
                    <a:pt x="289" y="75"/>
                    <a:pt x="313" y="62"/>
                    <a:pt x="343" y="62"/>
                  </a:cubicBezTo>
                  <a:cubicBezTo>
                    <a:pt x="394" y="62"/>
                    <a:pt x="397" y="99"/>
                    <a:pt x="397" y="157"/>
                  </a:cubicBezTo>
                  <a:cubicBezTo>
                    <a:pt x="397" y="322"/>
                    <a:pt x="397" y="322"/>
                    <a:pt x="397" y="322"/>
                  </a:cubicBezTo>
                  <a:cubicBezTo>
                    <a:pt x="397" y="328"/>
                    <a:pt x="399" y="330"/>
                    <a:pt x="405" y="330"/>
                  </a:cubicBezTo>
                  <a:cubicBezTo>
                    <a:pt x="459" y="330"/>
                    <a:pt x="459" y="330"/>
                    <a:pt x="459" y="330"/>
                  </a:cubicBezTo>
                  <a:cubicBezTo>
                    <a:pt x="465" y="330"/>
                    <a:pt x="467" y="328"/>
                    <a:pt x="467" y="322"/>
                  </a:cubicBezTo>
                  <a:cubicBezTo>
                    <a:pt x="467" y="137"/>
                    <a:pt x="467" y="137"/>
                    <a:pt x="467" y="137"/>
                  </a:cubicBezTo>
                  <a:cubicBezTo>
                    <a:pt x="467" y="23"/>
                    <a:pt x="417" y="0"/>
                    <a:pt x="363" y="0"/>
                  </a:cubicBezTo>
                  <a:cubicBezTo>
                    <a:pt x="316" y="0"/>
                    <a:pt x="283" y="18"/>
                    <a:pt x="253" y="54"/>
                  </a:cubicBezTo>
                  <a:cubicBezTo>
                    <a:pt x="235" y="12"/>
                    <a:pt x="201" y="0"/>
                    <a:pt x="165" y="0"/>
                  </a:cubicBezTo>
                  <a:cubicBezTo>
                    <a:pt x="124" y="0"/>
                    <a:pt x="97" y="16"/>
                    <a:pt x="70" y="50"/>
                  </a:cubicBezTo>
                  <a:cubicBezTo>
                    <a:pt x="68" y="50"/>
                    <a:pt x="68" y="50"/>
                    <a:pt x="68" y="50"/>
                  </a:cubicBezTo>
                  <a:cubicBezTo>
                    <a:pt x="68" y="18"/>
                    <a:pt x="68" y="18"/>
                    <a:pt x="68" y="18"/>
                  </a:cubicBezTo>
                  <a:cubicBezTo>
                    <a:pt x="68" y="12"/>
                    <a:pt x="65" y="10"/>
                    <a:pt x="60" y="10"/>
                  </a:cubicBezTo>
                  <a:cubicBezTo>
                    <a:pt x="8" y="10"/>
                    <a:pt x="8" y="10"/>
                    <a:pt x="8" y="10"/>
                  </a:cubicBezTo>
                  <a:cubicBezTo>
                    <a:pt x="2" y="10"/>
                    <a:pt x="0" y="12"/>
                    <a:pt x="0" y="18"/>
                  </a:cubicBezTo>
                  <a:lnTo>
                    <a:pt x="0" y="3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183033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22000" y="1004344"/>
            <a:ext cx="8100000" cy="533400"/>
          </a:xfrm>
          <a:prstGeom prst="rect">
            <a:avLst/>
          </a:prstGeom>
        </p:spPr>
        <p:txBody>
          <a:bodyPr vert="horz" lIns="0" tIns="0" rIns="0" bIns="0" rtlCol="0" anchor="ctr">
            <a:no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522000" y="1814635"/>
            <a:ext cx="8100000" cy="4125365"/>
          </a:xfrm>
          <a:prstGeom prst="rect">
            <a:avLst/>
          </a:prstGeom>
        </p:spPr>
        <p:txBody>
          <a:bodyPr vert="horz" lIns="0" tIns="0" rIns="0" bIns="0" rtlCol="0">
            <a:no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1494000" y="6414409"/>
            <a:ext cx="108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&lt;datum&gt;</a:t>
            </a:r>
            <a:endParaRPr lang="nl-NL" dirty="0"/>
          </a:p>
        </p:txBody>
      </p:sp>
      <p:sp>
        <p:nvSpPr>
          <p:cNvPr id="5" name="Tijdelijke aanduiding voor voettekst 4"/>
          <p:cNvSpPr>
            <a:spLocks noGrp="1"/>
          </p:cNvSpPr>
          <p:nvPr>
            <p:ph type="ftr" sz="quarter" idx="3"/>
          </p:nvPr>
        </p:nvSpPr>
        <p:spPr>
          <a:xfrm>
            <a:off x="2790000" y="6414409"/>
            <a:ext cx="396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&lt;Titel van de presentatie&gt;</a:t>
            </a:r>
            <a:endParaRPr lang="nl-NL" dirty="0"/>
          </a:p>
        </p:txBody>
      </p:sp>
      <p:sp>
        <p:nvSpPr>
          <p:cNvPr id="6"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a:t>
            </a:fld>
            <a:endParaRPr lang="nl-NL" dirty="0"/>
          </a:p>
        </p:txBody>
      </p:sp>
      <p:sp>
        <p:nvSpPr>
          <p:cNvPr id="7" name="Rechthoek 6"/>
          <p:cNvSpPr/>
          <p:nvPr/>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p:cNvSpPr/>
          <p:nvPr/>
        </p:nvSpPr>
        <p:spPr>
          <a:xfrm>
            <a:off x="522000" y="6264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9" name="Afbeelding 1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200000" y="6415200"/>
            <a:ext cx="1104790" cy="136800"/>
          </a:xfrm>
          <a:prstGeom prst="rect">
            <a:avLst/>
          </a:prstGeom>
        </p:spPr>
      </p:pic>
    </p:spTree>
    <p:extLst>
      <p:ext uri="{BB962C8B-B14F-4D97-AF65-F5344CB8AC3E}">
        <p14:creationId xmlns:p14="http://schemas.microsoft.com/office/powerpoint/2010/main" val="781012690"/>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0" r:id="rId3"/>
    <p:sldLayoutId id="2147483660" r:id="rId4"/>
    <p:sldLayoutId id="2147483652" r:id="rId5"/>
    <p:sldLayoutId id="2147483661" r:id="rId6"/>
    <p:sldLayoutId id="2147483662" r:id="rId7"/>
    <p:sldLayoutId id="2147483663" r:id="rId8"/>
    <p:sldLayoutId id="2147483664" r:id="rId9"/>
    <p:sldLayoutId id="2147483665" r:id="rId10"/>
  </p:sldLayoutIdLst>
  <p:hf sldNum="0" hdr="0" ftr="0" dt="0"/>
  <p:txStyles>
    <p:titleStyle>
      <a:lvl1pPr algn="l" defTabSz="914400" rtl="0" eaLnBrk="1" latinLnBrk="0" hangingPunct="1">
        <a:lnSpc>
          <a:spcPts val="4200"/>
        </a:lnSpc>
        <a:spcBef>
          <a:spcPct val="0"/>
        </a:spcBef>
        <a:buNone/>
        <a:defRPr sz="4000" b="1" kern="1200">
          <a:solidFill>
            <a:schemeClr val="tx2"/>
          </a:solidFill>
          <a:latin typeface="+mj-lt"/>
          <a:ea typeface="+mj-ea"/>
          <a:cs typeface="+mj-cs"/>
        </a:defRPr>
      </a:lvl1pPr>
    </p:titleStyle>
    <p:bodyStyle>
      <a:lvl1pPr marL="322263" indent="-322263"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1pPr>
      <a:lvl2pPr marL="647700" indent="-325438"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2pPr>
      <a:lvl3pPr marL="969963"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3pPr>
      <a:lvl4pPr marL="1293813" indent="-322263"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4pPr>
      <a:lvl5pPr marL="1619250"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nl/search?q=kraamzorg+zuid+gelderland&amp;rls=com.microsoft:nl-NL:IE-Address&amp;tbm=isch&amp;imgil=2ZmNU3stglOstM;AAAAAAAAAAABAM;http://www.zwangerin.nl/nijmegen/kraamzorg&amp;source=iu&amp;pf=m&amp;fir=2ZmNU3stglOstM,AAAAAAAAAAABAM,_&amp;usg=__4cHI1e3g0S9QbgOMtwbAoNB5Lpo=&amp;sa=X&amp;ved=0ahUKEwj3mYHbjYvTAhVmIsAKHXpkCW0QuqIBCHEwDQ"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attn.com/stories/14202/why-new-american-parents-need-better-postpartum-care"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6.png"/><Relationship Id="rId4" Type="http://schemas.openxmlformats.org/officeDocument/2006/relationships/hyperlink" Target="https://www.attn.com/videos/13148/nev-schulman-and-laura-perlongo-argue-americans-need-better-postpartum-car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hyperlink" Target="http://www.google.nl/url?sa=i&amp;rct=j&amp;q=&amp;esrc=s&amp;source=images&amp;cd=&amp;cad=rja&amp;uact=8&amp;ved=0ahUKEwip-sTt_vbTAhXJZVAKHXCmD9MQjRwIBw&amp;url=http://leerjaar2maatschappijleerdeel1.jouwweb.nl/docentenmateriaal/petje-op-petje-af&amp;psig=AFQjCNEVTEK-wHuhKfyB0vUl81Vgqo6vwQ&amp;ust=149511264953016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Kraamzorg 2.0</a:t>
            </a:r>
            <a:endParaRPr lang="nl-NL" dirty="0"/>
          </a:p>
        </p:txBody>
      </p:sp>
      <p:sp>
        <p:nvSpPr>
          <p:cNvPr id="3" name="Ondertitel 2"/>
          <p:cNvSpPr>
            <a:spLocks noGrp="1"/>
          </p:cNvSpPr>
          <p:nvPr>
            <p:ph type="subTitle" idx="1"/>
          </p:nvPr>
        </p:nvSpPr>
        <p:spPr>
          <a:xfrm>
            <a:off x="845540" y="1650209"/>
            <a:ext cx="7686900" cy="533400"/>
          </a:xfrm>
        </p:spPr>
        <p:txBody>
          <a:bodyPr/>
          <a:lstStyle/>
          <a:p>
            <a:r>
              <a:rPr lang="nl-NL" sz="1600" b="1" i="1" dirty="0" smtClean="0"/>
              <a:t>Flexibele inzet kraamzorguren voor betere </a:t>
            </a:r>
            <a:r>
              <a:rPr lang="nl-NL" sz="1600" b="1" i="1" dirty="0" err="1" smtClean="0"/>
              <a:t>zorg-op-maat</a:t>
            </a:r>
            <a:endParaRPr lang="nl-NL" sz="1600" i="1" dirty="0"/>
          </a:p>
        </p:txBody>
      </p:sp>
      <p:sp>
        <p:nvSpPr>
          <p:cNvPr id="4" name="Tijdelijke aanduiding voor tekst 3"/>
          <p:cNvSpPr>
            <a:spLocks noGrp="1"/>
          </p:cNvSpPr>
          <p:nvPr>
            <p:ph type="body" sz="quarter" idx="10"/>
          </p:nvPr>
        </p:nvSpPr>
        <p:spPr>
          <a:xfrm>
            <a:off x="773992" y="4378176"/>
            <a:ext cx="3221944" cy="635000"/>
          </a:xfrm>
        </p:spPr>
        <p:txBody>
          <a:bodyPr/>
          <a:lstStyle/>
          <a:p>
            <a:r>
              <a:rPr lang="nl-NL" sz="1600" dirty="0" smtClean="0"/>
              <a:t>Fleur Lambermon</a:t>
            </a:r>
          </a:p>
        </p:txBody>
      </p:sp>
      <p:pic>
        <p:nvPicPr>
          <p:cNvPr id="5" name="Afbeelding 4" descr="https://encrypted-tbn0.gstatic.com/images?q=tbn:ANd9GcQ8shR9xj0_8IFBtruH1gR4oAW-5kHKPCcLcGFEffPK0fZwsj5FHwULiQ">
            <a:hlinkClick r:id="rId3"/>
          </p:cNvPr>
          <p:cNvPicPr/>
          <p:nvPr/>
        </p:nvPicPr>
        <p:blipFill>
          <a:blip r:embed="rId4" cstate="print"/>
          <a:srcRect/>
          <a:stretch>
            <a:fillRect/>
          </a:stretch>
        </p:blipFill>
        <p:spPr bwMode="auto">
          <a:xfrm>
            <a:off x="7164288" y="5373216"/>
            <a:ext cx="1152128" cy="667463"/>
          </a:xfrm>
          <a:prstGeom prst="rect">
            <a:avLst/>
          </a:prstGeom>
          <a:noFill/>
          <a:ln w="9525">
            <a:noFill/>
            <a:miter lim="800000"/>
            <a:headEnd/>
            <a:tailEnd/>
          </a:ln>
        </p:spPr>
      </p:pic>
      <p:pic>
        <p:nvPicPr>
          <p:cNvPr id="6" name="Afbeelding 5" descr="LogoKraamzorg2.0GRIJS.png"/>
          <p:cNvPicPr>
            <a:picLocks noChangeAspect="1"/>
          </p:cNvPicPr>
          <p:nvPr/>
        </p:nvPicPr>
        <p:blipFill>
          <a:blip r:embed="rId5" cstate="print"/>
          <a:stretch>
            <a:fillRect/>
          </a:stretch>
        </p:blipFill>
        <p:spPr>
          <a:xfrm>
            <a:off x="395536" y="5445224"/>
            <a:ext cx="1557834" cy="1175330"/>
          </a:xfrm>
          <a:prstGeom prst="rect">
            <a:avLst/>
          </a:prstGeom>
        </p:spPr>
      </p:pic>
      <p:sp>
        <p:nvSpPr>
          <p:cNvPr id="7" name="Tijdelijke aanduiding voor tekst 3"/>
          <p:cNvSpPr txBox="1">
            <a:spLocks/>
          </p:cNvSpPr>
          <p:nvPr/>
        </p:nvSpPr>
        <p:spPr>
          <a:xfrm>
            <a:off x="7308304" y="4437112"/>
            <a:ext cx="1224136" cy="360040"/>
          </a:xfrm>
          <a:prstGeom prst="rect">
            <a:avLst/>
          </a:prstGeom>
        </p:spPr>
        <p:txBody>
          <a:bodyPr vert="horz" lIns="0" tIns="0" rIns="0" bIns="0" rtlCol="0">
            <a:noAutofit/>
          </a:bodyPr>
          <a:lstStyle/>
          <a:p>
            <a:pPr marL="0" marR="0" lvl="0" indent="0" algn="l" defTabSz="914400" rtl="0" eaLnBrk="1" fontAlgn="auto" latinLnBrk="0" hangingPunct="1">
              <a:lnSpc>
                <a:spcPts val="2500"/>
              </a:lnSpc>
              <a:spcBef>
                <a:spcPts val="0"/>
              </a:spcBef>
              <a:spcAft>
                <a:spcPts val="0"/>
              </a:spcAft>
              <a:buClr>
                <a:schemeClr val="tx2"/>
              </a:buClr>
              <a:buSzTx/>
              <a:buFont typeface="Arial" pitchFamily="34" charset="0"/>
              <a:buNone/>
              <a:tabLst/>
              <a:defRPr/>
            </a:pPr>
            <a:r>
              <a:rPr kumimoji="0" lang="nl-NL" sz="1600" b="0" i="0" u="none" strike="noStrike" kern="1200" cap="none" spc="0" normalizeH="0" baseline="0" noProof="0" dirty="0" smtClean="0">
                <a:ln>
                  <a:noFill/>
                </a:ln>
                <a:solidFill>
                  <a:schemeClr val="bg2"/>
                </a:solidFill>
                <a:effectLst/>
                <a:uLnTx/>
                <a:uFillTx/>
                <a:latin typeface="+mn-lt"/>
                <a:ea typeface="+mn-ea"/>
                <a:cs typeface="+mn-cs"/>
              </a:rPr>
              <a:t>18 mei</a:t>
            </a:r>
            <a:r>
              <a:rPr kumimoji="0" lang="nl-NL" sz="1600" b="0" i="0" u="none" strike="noStrike" kern="1200" cap="none" spc="0" normalizeH="0" noProof="0" dirty="0" smtClean="0">
                <a:ln>
                  <a:noFill/>
                </a:ln>
                <a:solidFill>
                  <a:schemeClr val="bg2"/>
                </a:solidFill>
                <a:effectLst/>
                <a:uLnTx/>
                <a:uFillTx/>
                <a:latin typeface="+mn-lt"/>
                <a:ea typeface="+mn-ea"/>
                <a:cs typeface="+mn-cs"/>
              </a:rPr>
              <a:t> </a:t>
            </a:r>
            <a:r>
              <a:rPr kumimoji="0" lang="nl-NL" sz="1600" b="0" i="0" u="none" strike="noStrike" kern="1200" cap="none" spc="0" normalizeH="0" baseline="0" noProof="0" dirty="0" smtClean="0">
                <a:ln>
                  <a:noFill/>
                </a:ln>
                <a:solidFill>
                  <a:schemeClr val="bg2"/>
                </a:solidFill>
                <a:effectLst/>
                <a:uLnTx/>
                <a:uFillTx/>
                <a:latin typeface="+mn-lt"/>
                <a:ea typeface="+mn-ea"/>
                <a:cs typeface="+mn-cs"/>
              </a:rPr>
              <a:t>2017</a:t>
            </a:r>
            <a:endParaRPr kumimoji="0" lang="nl-NL" sz="1600" b="0" i="0" u="none" strike="noStrike" kern="1200" cap="none" spc="0" normalizeH="0" baseline="0" noProof="0" dirty="0">
              <a:ln>
                <a:noFill/>
              </a:ln>
              <a:solidFill>
                <a:schemeClr val="bg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611560" y="1613113"/>
            <a:ext cx="8208912" cy="2031325"/>
          </a:xfrm>
          <a:prstGeom prst="rect">
            <a:avLst/>
          </a:prstGeom>
          <a:noFill/>
        </p:spPr>
        <p:txBody>
          <a:bodyPr wrap="square" rtlCol="0">
            <a:spAutoFit/>
          </a:bodyPr>
          <a:lstStyle/>
          <a:p>
            <a:pPr>
              <a:buClr>
                <a:schemeClr val="accent1"/>
              </a:buClr>
            </a:pPr>
            <a:endParaRPr lang="nl-NL" dirty="0" smtClean="0"/>
          </a:p>
          <a:p>
            <a:pPr>
              <a:buClr>
                <a:schemeClr val="accent1"/>
              </a:buClr>
            </a:pPr>
            <a:endParaRPr lang="nl-NL" dirty="0" smtClean="0"/>
          </a:p>
          <a:p>
            <a:pPr>
              <a:buClr>
                <a:schemeClr val="accent1"/>
              </a:buClr>
            </a:pPr>
            <a:endParaRPr lang="nl-NL" dirty="0" smtClean="0"/>
          </a:p>
          <a:p>
            <a:pPr>
              <a:buClr>
                <a:schemeClr val="accent1"/>
              </a:buClr>
            </a:pPr>
            <a:endParaRPr lang="nl-NL" dirty="0" smtClean="0"/>
          </a:p>
          <a:p>
            <a:pPr>
              <a:buClr>
                <a:schemeClr val="accent1"/>
              </a:buClr>
            </a:pPr>
            <a:endParaRPr lang="nl-NL" dirty="0" smtClean="0"/>
          </a:p>
          <a:p>
            <a:pPr>
              <a:buClr>
                <a:schemeClr val="accent1"/>
              </a:buClr>
            </a:pPr>
            <a:r>
              <a:rPr lang="nl-NL" dirty="0" smtClean="0"/>
              <a:t> </a:t>
            </a:r>
          </a:p>
          <a:p>
            <a:pPr>
              <a:buClr>
                <a:schemeClr val="accent1"/>
              </a:buClr>
            </a:pPr>
            <a:endParaRPr lang="nl-NL" dirty="0" smtClean="0"/>
          </a:p>
        </p:txBody>
      </p:sp>
      <p:pic>
        <p:nvPicPr>
          <p:cNvPr id="6" name="Afbeelding 5" descr="LogoKraamzorg2.0GRIJS.png"/>
          <p:cNvPicPr>
            <a:picLocks noChangeAspect="1"/>
          </p:cNvPicPr>
          <p:nvPr/>
        </p:nvPicPr>
        <p:blipFill>
          <a:blip r:embed="rId3" cstate="print"/>
          <a:stretch>
            <a:fillRect/>
          </a:stretch>
        </p:blipFill>
        <p:spPr>
          <a:xfrm>
            <a:off x="8028384" y="5733256"/>
            <a:ext cx="552629" cy="432048"/>
          </a:xfrm>
          <a:prstGeom prst="rect">
            <a:avLst/>
          </a:prstGeom>
        </p:spPr>
      </p:pic>
      <p:sp>
        <p:nvSpPr>
          <p:cNvPr id="49" name="Titel 48"/>
          <p:cNvSpPr>
            <a:spLocks noGrp="1"/>
          </p:cNvSpPr>
          <p:nvPr>
            <p:ph type="title"/>
          </p:nvPr>
        </p:nvSpPr>
        <p:spPr>
          <a:xfrm>
            <a:off x="522000" y="1527448"/>
            <a:ext cx="8298472" cy="533400"/>
          </a:xfrm>
        </p:spPr>
        <p:txBody>
          <a:bodyPr/>
          <a:lstStyle/>
          <a:p>
            <a:pPr algn="ctr"/>
            <a:r>
              <a:rPr lang="nl-NL" dirty="0" smtClean="0"/>
              <a:t>Zou je zelf gebruik maken van flexibele inzet kraamzorguren tot 14 dagen?</a:t>
            </a:r>
            <a:endParaRPr lang="nl-NL" dirty="0"/>
          </a:p>
        </p:txBody>
      </p:sp>
      <p:sp>
        <p:nvSpPr>
          <p:cNvPr id="7" name="Tekstvak 6"/>
          <p:cNvSpPr txBox="1"/>
          <p:nvPr/>
        </p:nvSpPr>
        <p:spPr>
          <a:xfrm>
            <a:off x="1907704" y="2967335"/>
            <a:ext cx="818686" cy="923330"/>
          </a:xfrm>
          <a:prstGeom prst="rect">
            <a:avLst/>
          </a:prstGeom>
          <a:noFill/>
        </p:spPr>
        <p:txBody>
          <a:bodyPr wrap="none" rtlCol="0">
            <a:spAutoFit/>
          </a:bodyPr>
          <a:lstStyle/>
          <a:p>
            <a:r>
              <a:rPr lang="nl-NL" sz="5400" b="1" dirty="0" smtClean="0">
                <a:solidFill>
                  <a:schemeClr val="tx2">
                    <a:lumMod val="60000"/>
                    <a:lumOff val="40000"/>
                  </a:schemeClr>
                </a:solidFill>
              </a:rPr>
              <a:t>JA</a:t>
            </a:r>
          </a:p>
        </p:txBody>
      </p:sp>
      <p:sp>
        <p:nvSpPr>
          <p:cNvPr id="8" name="Tekstvak 7"/>
          <p:cNvSpPr txBox="1"/>
          <p:nvPr/>
        </p:nvSpPr>
        <p:spPr>
          <a:xfrm>
            <a:off x="6012160" y="2967335"/>
            <a:ext cx="1317990" cy="923330"/>
          </a:xfrm>
          <a:prstGeom prst="rect">
            <a:avLst/>
          </a:prstGeom>
          <a:noFill/>
        </p:spPr>
        <p:txBody>
          <a:bodyPr wrap="none" rtlCol="0">
            <a:spAutoFit/>
          </a:bodyPr>
          <a:lstStyle/>
          <a:p>
            <a:r>
              <a:rPr lang="nl-NL" sz="5400" b="1" dirty="0" smtClean="0">
                <a:solidFill>
                  <a:schemeClr val="tx2">
                    <a:lumMod val="60000"/>
                    <a:lumOff val="40000"/>
                  </a:schemeClr>
                </a:solidFill>
              </a:rPr>
              <a:t>NEE</a:t>
            </a:r>
            <a:endParaRPr lang="nl-NL" sz="5400" b="1" dirty="0">
              <a:solidFill>
                <a:schemeClr val="tx2">
                  <a:lumMod val="60000"/>
                  <a:lumOff val="40000"/>
                </a:schemeClr>
              </a:solidFill>
            </a:endParaRPr>
          </a:p>
        </p:txBody>
      </p:sp>
      <p:sp>
        <p:nvSpPr>
          <p:cNvPr id="9" name="Tekstvak 8"/>
          <p:cNvSpPr txBox="1"/>
          <p:nvPr/>
        </p:nvSpPr>
        <p:spPr>
          <a:xfrm>
            <a:off x="1835696" y="3789040"/>
            <a:ext cx="998415" cy="369332"/>
          </a:xfrm>
          <a:prstGeom prst="rect">
            <a:avLst/>
          </a:prstGeom>
          <a:noFill/>
        </p:spPr>
        <p:txBody>
          <a:bodyPr wrap="none" rtlCol="0">
            <a:spAutoFit/>
          </a:bodyPr>
          <a:lstStyle/>
          <a:p>
            <a:r>
              <a:rPr lang="nl-NL" dirty="0" smtClean="0"/>
              <a:t>Ga staan</a:t>
            </a:r>
            <a:endParaRPr lang="nl-NL" dirty="0"/>
          </a:p>
        </p:txBody>
      </p:sp>
      <p:sp>
        <p:nvSpPr>
          <p:cNvPr id="10" name="Tekstvak 9"/>
          <p:cNvSpPr txBox="1"/>
          <p:nvPr/>
        </p:nvSpPr>
        <p:spPr>
          <a:xfrm>
            <a:off x="6113232" y="3789040"/>
            <a:ext cx="1123064" cy="369332"/>
          </a:xfrm>
          <a:prstGeom prst="rect">
            <a:avLst/>
          </a:prstGeom>
          <a:noFill/>
        </p:spPr>
        <p:txBody>
          <a:bodyPr wrap="none" rtlCol="0">
            <a:spAutoFit/>
          </a:bodyPr>
          <a:lstStyle/>
          <a:p>
            <a:r>
              <a:rPr lang="nl-NL" dirty="0" smtClean="0"/>
              <a:t>Blijf zitten</a:t>
            </a:r>
            <a:endParaRPr lang="nl-NL" dirty="0"/>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611560" y="1613113"/>
            <a:ext cx="8208912" cy="2031325"/>
          </a:xfrm>
          <a:prstGeom prst="rect">
            <a:avLst/>
          </a:prstGeom>
          <a:noFill/>
        </p:spPr>
        <p:txBody>
          <a:bodyPr wrap="square" rtlCol="0">
            <a:spAutoFit/>
          </a:bodyPr>
          <a:lstStyle/>
          <a:p>
            <a:pPr>
              <a:buClr>
                <a:schemeClr val="accent1"/>
              </a:buClr>
            </a:pPr>
            <a:endParaRPr lang="nl-NL" dirty="0" smtClean="0"/>
          </a:p>
          <a:p>
            <a:pPr>
              <a:buClr>
                <a:schemeClr val="accent1"/>
              </a:buClr>
            </a:pPr>
            <a:endParaRPr lang="nl-NL" dirty="0" smtClean="0"/>
          </a:p>
          <a:p>
            <a:pPr>
              <a:buClr>
                <a:schemeClr val="accent1"/>
              </a:buClr>
            </a:pPr>
            <a:endParaRPr lang="nl-NL" dirty="0" smtClean="0"/>
          </a:p>
          <a:p>
            <a:pPr>
              <a:buClr>
                <a:schemeClr val="accent1"/>
              </a:buClr>
            </a:pPr>
            <a:endParaRPr lang="nl-NL" dirty="0" smtClean="0"/>
          </a:p>
          <a:p>
            <a:pPr>
              <a:buClr>
                <a:schemeClr val="accent1"/>
              </a:buClr>
            </a:pPr>
            <a:endParaRPr lang="nl-NL" dirty="0" smtClean="0"/>
          </a:p>
          <a:p>
            <a:pPr>
              <a:buClr>
                <a:schemeClr val="accent1"/>
              </a:buClr>
            </a:pPr>
            <a:r>
              <a:rPr lang="nl-NL" dirty="0" smtClean="0"/>
              <a:t> </a:t>
            </a:r>
          </a:p>
          <a:p>
            <a:pPr>
              <a:buClr>
                <a:schemeClr val="accent1"/>
              </a:buClr>
            </a:pPr>
            <a:endParaRPr lang="nl-NL" dirty="0" smtClean="0"/>
          </a:p>
        </p:txBody>
      </p:sp>
      <p:pic>
        <p:nvPicPr>
          <p:cNvPr id="6" name="Afbeelding 5" descr="LogoKraamzorg2.0GRIJS.png"/>
          <p:cNvPicPr>
            <a:picLocks noChangeAspect="1"/>
          </p:cNvPicPr>
          <p:nvPr/>
        </p:nvPicPr>
        <p:blipFill>
          <a:blip r:embed="rId3" cstate="print"/>
          <a:stretch>
            <a:fillRect/>
          </a:stretch>
        </p:blipFill>
        <p:spPr>
          <a:xfrm>
            <a:off x="8028384" y="5733256"/>
            <a:ext cx="552629" cy="432048"/>
          </a:xfrm>
          <a:prstGeom prst="rect">
            <a:avLst/>
          </a:prstGeom>
        </p:spPr>
      </p:pic>
      <p:pic>
        <p:nvPicPr>
          <p:cNvPr id="7" name="Afbeelding 6" descr="LogoKraamzorg2.0GRIJS.png"/>
          <p:cNvPicPr>
            <a:picLocks noChangeAspect="1"/>
          </p:cNvPicPr>
          <p:nvPr/>
        </p:nvPicPr>
        <p:blipFill>
          <a:blip r:embed="rId3" cstate="print"/>
          <a:stretch>
            <a:fillRect/>
          </a:stretch>
        </p:blipFill>
        <p:spPr>
          <a:xfrm>
            <a:off x="3361035" y="2515370"/>
            <a:ext cx="2421930" cy="1827260"/>
          </a:xfrm>
          <a:prstGeom prst="rect">
            <a:avLst/>
          </a:prstGeom>
        </p:spPr>
      </p:pic>
      <p:sp>
        <p:nvSpPr>
          <p:cNvPr id="8" name="Titel 48"/>
          <p:cNvSpPr txBox="1">
            <a:spLocks/>
          </p:cNvSpPr>
          <p:nvPr/>
        </p:nvSpPr>
        <p:spPr>
          <a:xfrm>
            <a:off x="467544" y="1124744"/>
            <a:ext cx="8064896" cy="624456"/>
          </a:xfrm>
          <a:prstGeom prst="rect">
            <a:avLst/>
          </a:prstGeom>
        </p:spPr>
        <p:txBody>
          <a:bodyPr vert="horz" lIns="0" tIns="0" rIns="0" bIns="0" rtlCol="0" anchor="ctr">
            <a:noAutofit/>
          </a:bodyPr>
          <a:lstStyle/>
          <a:p>
            <a:pPr marL="0" marR="0" lvl="0" indent="0" algn="ctr" defTabSz="914400" rtl="0" eaLnBrk="1" fontAlgn="auto" latinLnBrk="0" hangingPunct="1">
              <a:lnSpc>
                <a:spcPts val="4200"/>
              </a:lnSpc>
              <a:spcBef>
                <a:spcPct val="0"/>
              </a:spcBef>
              <a:spcAft>
                <a:spcPts val="0"/>
              </a:spcAft>
              <a:buClrTx/>
              <a:buSzTx/>
              <a:buFontTx/>
              <a:buNone/>
              <a:tabLst/>
              <a:defRPr/>
            </a:pPr>
            <a:r>
              <a:rPr kumimoji="0" lang="nl-NL" sz="4000" b="1" i="0" u="none" strike="noStrike" kern="1200" cap="none" spc="0" normalizeH="0" baseline="0" noProof="0" dirty="0" smtClean="0">
                <a:ln>
                  <a:noFill/>
                </a:ln>
                <a:solidFill>
                  <a:schemeClr val="tx2"/>
                </a:solidFill>
                <a:effectLst/>
                <a:uLnTx/>
                <a:uFillTx/>
                <a:latin typeface="+mj-lt"/>
                <a:ea typeface="+mj-ea"/>
                <a:cs typeface="+mj-cs"/>
              </a:rPr>
              <a:t>Hartelijk dank voor jullie aandacht!</a:t>
            </a:r>
            <a:endParaRPr kumimoji="0" lang="nl-NL" sz="40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611560" y="1613113"/>
            <a:ext cx="8208912" cy="2031325"/>
          </a:xfrm>
          <a:prstGeom prst="rect">
            <a:avLst/>
          </a:prstGeom>
          <a:noFill/>
        </p:spPr>
        <p:txBody>
          <a:bodyPr wrap="square" rtlCol="0">
            <a:spAutoFit/>
          </a:bodyPr>
          <a:lstStyle/>
          <a:p>
            <a:pPr>
              <a:buClr>
                <a:schemeClr val="accent1"/>
              </a:buClr>
            </a:pPr>
            <a:endParaRPr lang="nl-NL" dirty="0" smtClean="0"/>
          </a:p>
          <a:p>
            <a:pPr>
              <a:buClr>
                <a:schemeClr val="accent1"/>
              </a:buClr>
            </a:pPr>
            <a:endParaRPr lang="nl-NL" dirty="0" smtClean="0"/>
          </a:p>
          <a:p>
            <a:pPr>
              <a:buClr>
                <a:schemeClr val="accent1"/>
              </a:buClr>
            </a:pPr>
            <a:endParaRPr lang="nl-NL" dirty="0" smtClean="0"/>
          </a:p>
          <a:p>
            <a:pPr>
              <a:buClr>
                <a:schemeClr val="accent1"/>
              </a:buClr>
            </a:pPr>
            <a:endParaRPr lang="nl-NL" dirty="0" smtClean="0"/>
          </a:p>
          <a:p>
            <a:pPr>
              <a:buClr>
                <a:schemeClr val="accent1"/>
              </a:buClr>
            </a:pPr>
            <a:endParaRPr lang="nl-NL" dirty="0" smtClean="0"/>
          </a:p>
          <a:p>
            <a:pPr>
              <a:buClr>
                <a:schemeClr val="accent1"/>
              </a:buClr>
            </a:pPr>
            <a:r>
              <a:rPr lang="nl-NL" dirty="0" smtClean="0"/>
              <a:t> </a:t>
            </a:r>
          </a:p>
          <a:p>
            <a:pPr>
              <a:buClr>
                <a:schemeClr val="accent1"/>
              </a:buClr>
            </a:pPr>
            <a:endParaRPr lang="nl-NL" dirty="0" smtClean="0"/>
          </a:p>
        </p:txBody>
      </p:sp>
      <p:pic>
        <p:nvPicPr>
          <p:cNvPr id="6" name="Afbeelding 5" descr="LogoKraamzorg2.0GRIJS.png"/>
          <p:cNvPicPr>
            <a:picLocks noChangeAspect="1"/>
          </p:cNvPicPr>
          <p:nvPr/>
        </p:nvPicPr>
        <p:blipFill>
          <a:blip r:embed="rId3" cstate="print"/>
          <a:stretch>
            <a:fillRect/>
          </a:stretch>
        </p:blipFill>
        <p:spPr>
          <a:xfrm>
            <a:off x="8028384" y="5733256"/>
            <a:ext cx="552629" cy="432048"/>
          </a:xfrm>
          <a:prstGeom prst="rect">
            <a:avLst/>
          </a:prstGeom>
        </p:spPr>
      </p:pic>
      <p:sp>
        <p:nvSpPr>
          <p:cNvPr id="49" name="Titel 48"/>
          <p:cNvSpPr>
            <a:spLocks noGrp="1"/>
          </p:cNvSpPr>
          <p:nvPr>
            <p:ph type="title"/>
          </p:nvPr>
        </p:nvSpPr>
        <p:spPr/>
        <p:txBody>
          <a:bodyPr/>
          <a:lstStyle/>
          <a:p>
            <a:r>
              <a:rPr lang="nl-NL" dirty="0" smtClean="0"/>
              <a:t>Projectteam</a:t>
            </a:r>
            <a:endParaRPr lang="nl-NL" dirty="0"/>
          </a:p>
        </p:txBody>
      </p:sp>
      <p:sp>
        <p:nvSpPr>
          <p:cNvPr id="50" name="Tekstvak 49"/>
          <p:cNvSpPr txBox="1"/>
          <p:nvPr/>
        </p:nvSpPr>
        <p:spPr>
          <a:xfrm>
            <a:off x="611560" y="1851789"/>
            <a:ext cx="8532440" cy="3970318"/>
          </a:xfrm>
          <a:prstGeom prst="rect">
            <a:avLst/>
          </a:prstGeom>
          <a:noFill/>
        </p:spPr>
        <p:txBody>
          <a:bodyPr wrap="square" rtlCol="0">
            <a:spAutoFit/>
          </a:bodyPr>
          <a:lstStyle/>
          <a:p>
            <a:pPr>
              <a:buClr>
                <a:schemeClr val="accent1"/>
              </a:buClr>
              <a:buFont typeface="Wingdings" pitchFamily="2" charset="2"/>
              <a:buChar char="§"/>
            </a:pPr>
            <a:r>
              <a:rPr lang="nl-NL" dirty="0" smtClean="0"/>
              <a:t> Frank Vandenbussche</a:t>
            </a:r>
          </a:p>
          <a:p>
            <a:pPr>
              <a:buClr>
                <a:schemeClr val="accent1"/>
              </a:buClr>
            </a:pPr>
            <a:r>
              <a:rPr lang="nl-NL" dirty="0" smtClean="0"/>
              <a:t>   Gynaecoloog, </a:t>
            </a:r>
            <a:r>
              <a:rPr lang="nl-NL" dirty="0" err="1" smtClean="0"/>
              <a:t>Radboudumc</a:t>
            </a:r>
            <a:endParaRPr lang="nl-NL" dirty="0" smtClean="0"/>
          </a:p>
          <a:p>
            <a:pPr>
              <a:buClr>
                <a:schemeClr val="accent1"/>
              </a:buClr>
              <a:buFont typeface="Wingdings" pitchFamily="2" charset="2"/>
              <a:buChar char="§"/>
            </a:pPr>
            <a:endParaRPr lang="nl-NL" dirty="0" smtClean="0"/>
          </a:p>
          <a:p>
            <a:pPr>
              <a:buClr>
                <a:schemeClr val="accent1"/>
              </a:buClr>
              <a:buFont typeface="Wingdings" pitchFamily="2" charset="2"/>
              <a:buChar char="§"/>
            </a:pPr>
            <a:r>
              <a:rPr lang="nl-NL" dirty="0" smtClean="0"/>
              <a:t> Gerdien Halfman</a:t>
            </a:r>
          </a:p>
          <a:p>
            <a:pPr>
              <a:buClr>
                <a:schemeClr val="accent1"/>
              </a:buClr>
            </a:pPr>
            <a:r>
              <a:rPr lang="nl-NL" dirty="0" smtClean="0"/>
              <a:t>   </a:t>
            </a:r>
            <a:r>
              <a:rPr lang="nl-NL" i="1" dirty="0" smtClean="0"/>
              <a:t>ad interim </a:t>
            </a:r>
            <a:r>
              <a:rPr lang="nl-NL" dirty="0" smtClean="0"/>
              <a:t>Directeur, Kraamzorg </a:t>
            </a:r>
            <a:r>
              <a:rPr lang="nl-NL" dirty="0" err="1" smtClean="0"/>
              <a:t>Zuid-Gelderland</a:t>
            </a:r>
            <a:endParaRPr lang="nl-NL" dirty="0" smtClean="0"/>
          </a:p>
          <a:p>
            <a:pPr>
              <a:buClr>
                <a:schemeClr val="accent1"/>
              </a:buClr>
            </a:pPr>
            <a:endParaRPr lang="nl-NL" dirty="0" smtClean="0"/>
          </a:p>
          <a:p>
            <a:pPr>
              <a:buClr>
                <a:schemeClr val="accent1"/>
              </a:buClr>
              <a:buFont typeface="Wingdings" pitchFamily="2" charset="2"/>
              <a:buChar char="§"/>
            </a:pPr>
            <a:r>
              <a:rPr lang="nl-NL" dirty="0" smtClean="0"/>
              <a:t> Noortje van Duijnhoven</a:t>
            </a:r>
          </a:p>
          <a:p>
            <a:pPr>
              <a:buClr>
                <a:schemeClr val="accent1"/>
              </a:buClr>
            </a:pPr>
            <a:r>
              <a:rPr lang="nl-NL" dirty="0" smtClean="0"/>
              <a:t>   Projectleider, </a:t>
            </a:r>
            <a:r>
              <a:rPr lang="nl-NL" dirty="0" err="1" smtClean="0"/>
              <a:t>Radboudumc</a:t>
            </a:r>
            <a:endParaRPr lang="nl-NL" dirty="0" smtClean="0"/>
          </a:p>
          <a:p>
            <a:pPr>
              <a:buClr>
                <a:schemeClr val="accent1"/>
              </a:buClr>
              <a:buFont typeface="Wingdings" pitchFamily="2" charset="2"/>
              <a:buChar char="§"/>
            </a:pPr>
            <a:endParaRPr lang="nl-NL" dirty="0" smtClean="0"/>
          </a:p>
          <a:p>
            <a:pPr>
              <a:buClr>
                <a:schemeClr val="accent1"/>
              </a:buClr>
              <a:buFont typeface="Wingdings" pitchFamily="2" charset="2"/>
              <a:buChar char="§"/>
            </a:pPr>
            <a:r>
              <a:rPr lang="nl-NL" dirty="0" smtClean="0"/>
              <a:t> Fleur Lambermon</a:t>
            </a:r>
          </a:p>
          <a:p>
            <a:pPr>
              <a:buClr>
                <a:schemeClr val="accent1"/>
              </a:buClr>
            </a:pPr>
            <a:r>
              <a:rPr lang="nl-NL" dirty="0" smtClean="0"/>
              <a:t>   Onderzoeker in Opleiding, </a:t>
            </a:r>
            <a:r>
              <a:rPr lang="nl-NL" dirty="0" err="1" smtClean="0"/>
              <a:t>Radboudumc</a:t>
            </a:r>
            <a:endParaRPr lang="nl-NL" dirty="0" smtClean="0"/>
          </a:p>
          <a:p>
            <a:pPr>
              <a:buClr>
                <a:schemeClr val="accent1"/>
              </a:buClr>
            </a:pPr>
            <a:endParaRPr lang="nl-NL" dirty="0" smtClean="0"/>
          </a:p>
          <a:p>
            <a:pPr>
              <a:buClr>
                <a:schemeClr val="accent1"/>
              </a:buClr>
            </a:pPr>
            <a:endParaRPr lang="nl-NL" dirty="0" smtClean="0"/>
          </a:p>
          <a:p>
            <a:pPr>
              <a:buClr>
                <a:schemeClr val="accent1"/>
              </a:buClr>
            </a:pPr>
            <a:endParaRPr lang="nl-NL" dirty="0" smtClean="0"/>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22000" y="1239416"/>
            <a:ext cx="8100000" cy="533400"/>
          </a:xfrm>
        </p:spPr>
        <p:txBody>
          <a:bodyPr/>
          <a:lstStyle/>
          <a:p>
            <a:pPr algn="ctr"/>
            <a:r>
              <a:rPr lang="nl-NL" dirty="0" smtClean="0">
                <a:hlinkClick r:id="rId3"/>
              </a:rPr>
              <a:t>Why New </a:t>
            </a:r>
            <a:r>
              <a:rPr lang="nl-NL" dirty="0" err="1" smtClean="0">
                <a:hlinkClick r:id="rId3"/>
              </a:rPr>
              <a:t>Parents</a:t>
            </a:r>
            <a:r>
              <a:rPr lang="nl-NL" dirty="0" smtClean="0">
                <a:hlinkClick r:id="rId3"/>
              </a:rPr>
              <a:t> (in the U.S.) </a:t>
            </a:r>
            <a:br>
              <a:rPr lang="nl-NL" dirty="0" smtClean="0">
                <a:hlinkClick r:id="rId3"/>
              </a:rPr>
            </a:br>
            <a:r>
              <a:rPr lang="nl-NL" dirty="0" err="1" smtClean="0">
                <a:hlinkClick r:id="rId3"/>
              </a:rPr>
              <a:t>Need</a:t>
            </a:r>
            <a:r>
              <a:rPr lang="nl-NL" dirty="0" smtClean="0">
                <a:hlinkClick r:id="rId3"/>
              </a:rPr>
              <a:t> </a:t>
            </a:r>
            <a:r>
              <a:rPr lang="nl-NL" dirty="0" err="1" smtClean="0">
                <a:hlinkClick r:id="rId3"/>
              </a:rPr>
              <a:t>Better</a:t>
            </a:r>
            <a:r>
              <a:rPr lang="nl-NL" dirty="0" smtClean="0">
                <a:hlinkClick r:id="rId3"/>
              </a:rPr>
              <a:t> </a:t>
            </a:r>
            <a:r>
              <a:rPr lang="nl-NL" dirty="0" err="1" smtClean="0">
                <a:hlinkClick r:id="rId3"/>
              </a:rPr>
              <a:t>Postpartum</a:t>
            </a:r>
            <a:r>
              <a:rPr lang="nl-NL" dirty="0" smtClean="0">
                <a:hlinkClick r:id="rId3"/>
              </a:rPr>
              <a:t> Care </a:t>
            </a:r>
            <a:endParaRPr lang="nl-NL" dirty="0"/>
          </a:p>
        </p:txBody>
      </p:sp>
      <p:sp>
        <p:nvSpPr>
          <p:cNvPr id="5" name="Tekstvak 4"/>
          <p:cNvSpPr txBox="1"/>
          <p:nvPr/>
        </p:nvSpPr>
        <p:spPr>
          <a:xfrm>
            <a:off x="611560" y="1844824"/>
            <a:ext cx="6552728" cy="646331"/>
          </a:xfrm>
          <a:prstGeom prst="rect">
            <a:avLst/>
          </a:prstGeom>
          <a:noFill/>
        </p:spPr>
        <p:txBody>
          <a:bodyPr wrap="square" rtlCol="0">
            <a:spAutoFit/>
          </a:bodyPr>
          <a:lstStyle/>
          <a:p>
            <a:pPr>
              <a:buFont typeface="Arial" pitchFamily="34" charset="0"/>
              <a:buChar char="•"/>
            </a:pPr>
            <a:endParaRPr lang="nl-NL" dirty="0" smtClean="0"/>
          </a:p>
          <a:p>
            <a:pPr>
              <a:buFont typeface="Arial" pitchFamily="34" charset="0"/>
              <a:buChar char="•"/>
            </a:pPr>
            <a:endParaRPr lang="nl-NL" dirty="0"/>
          </a:p>
        </p:txBody>
      </p:sp>
      <p:pic>
        <p:nvPicPr>
          <p:cNvPr id="1026" name="Picture 2">
            <a:hlinkClick r:id="rId4"/>
          </p:cNvPr>
          <p:cNvPicPr>
            <a:picLocks noChangeAspect="1" noChangeArrowheads="1"/>
          </p:cNvPicPr>
          <p:nvPr/>
        </p:nvPicPr>
        <p:blipFill>
          <a:blip r:embed="rId5" cstate="print"/>
          <a:srcRect/>
          <a:stretch>
            <a:fillRect/>
          </a:stretch>
        </p:blipFill>
        <p:spPr bwMode="auto">
          <a:xfrm>
            <a:off x="2281542" y="2492896"/>
            <a:ext cx="4580917" cy="2893799"/>
          </a:xfrm>
          <a:prstGeom prst="rect">
            <a:avLst/>
          </a:prstGeom>
          <a:noFill/>
          <a:ln w="9525">
            <a:noFill/>
            <a:miter lim="800000"/>
            <a:headEnd/>
            <a:tailEnd/>
          </a:ln>
        </p:spPr>
      </p:pic>
      <p:pic>
        <p:nvPicPr>
          <p:cNvPr id="6" name="Afbeelding 5" descr="LogoKraamzorg2.0GRIJS.png"/>
          <p:cNvPicPr>
            <a:picLocks noChangeAspect="1"/>
          </p:cNvPicPr>
          <p:nvPr/>
        </p:nvPicPr>
        <p:blipFill>
          <a:blip r:embed="rId6" cstate="print"/>
          <a:stretch>
            <a:fillRect/>
          </a:stretch>
        </p:blipFill>
        <p:spPr>
          <a:xfrm>
            <a:off x="8028384" y="5733256"/>
            <a:ext cx="552629" cy="43204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Achtergrondinformatie </a:t>
            </a:r>
            <a:endParaRPr lang="nl-NL" dirty="0"/>
          </a:p>
        </p:txBody>
      </p:sp>
      <p:sp>
        <p:nvSpPr>
          <p:cNvPr id="5" name="Tekstvak 4"/>
          <p:cNvSpPr txBox="1"/>
          <p:nvPr/>
        </p:nvSpPr>
        <p:spPr>
          <a:xfrm>
            <a:off x="611560" y="1844824"/>
            <a:ext cx="8352928" cy="5355312"/>
          </a:xfrm>
          <a:prstGeom prst="rect">
            <a:avLst/>
          </a:prstGeom>
          <a:noFill/>
        </p:spPr>
        <p:txBody>
          <a:bodyPr wrap="square" rtlCol="0">
            <a:spAutoFit/>
          </a:bodyPr>
          <a:lstStyle/>
          <a:p>
            <a:endParaRPr lang="nl-NL" dirty="0" smtClean="0"/>
          </a:p>
          <a:p>
            <a:r>
              <a:rPr lang="nl-NL" dirty="0" smtClean="0"/>
              <a:t>24-80uur kraamzorg binnen 8-10 aaneengesloten dagen</a:t>
            </a:r>
          </a:p>
          <a:p>
            <a:endParaRPr lang="nl-NL" dirty="0" smtClean="0"/>
          </a:p>
          <a:p>
            <a:pPr lvl="1">
              <a:buClr>
                <a:schemeClr val="accent1"/>
              </a:buClr>
              <a:buFont typeface="Arial" pitchFamily="34" charset="0"/>
              <a:buChar char="•"/>
            </a:pPr>
            <a:r>
              <a:rPr lang="nl-NL" dirty="0" smtClean="0"/>
              <a:t> Minimumpakket, 24uur kraamzorg (8x3uur p/d)</a:t>
            </a:r>
          </a:p>
          <a:p>
            <a:pPr lvl="1">
              <a:buClr>
                <a:schemeClr val="accent1"/>
              </a:buClr>
              <a:buFont typeface="Arial" pitchFamily="34" charset="0"/>
              <a:buChar char="•"/>
            </a:pPr>
            <a:endParaRPr lang="nl-NL" dirty="0" smtClean="0"/>
          </a:p>
          <a:p>
            <a:pPr lvl="1">
              <a:buClr>
                <a:schemeClr val="accent1"/>
              </a:buClr>
              <a:buFont typeface="Arial" pitchFamily="34" charset="0"/>
              <a:buChar char="•"/>
            </a:pPr>
            <a:r>
              <a:rPr lang="nl-NL" dirty="0" smtClean="0"/>
              <a:t> Basispakket, 45-49uur kraamzorg (45u flesvoeding, 49u borstvoeding)</a:t>
            </a:r>
          </a:p>
          <a:p>
            <a:pPr lvl="1">
              <a:buClr>
                <a:schemeClr val="accent1"/>
              </a:buClr>
              <a:buFont typeface="Arial" pitchFamily="34" charset="0"/>
              <a:buChar char="•"/>
            </a:pPr>
            <a:endParaRPr lang="nl-NL" dirty="0" smtClean="0"/>
          </a:p>
          <a:p>
            <a:pPr lvl="1">
              <a:buClr>
                <a:schemeClr val="accent1"/>
              </a:buClr>
            </a:pPr>
            <a:r>
              <a:rPr lang="nl-NL" dirty="0" smtClean="0"/>
              <a:t>+ extra geïndiceerde uren, tot 80uur kraamzorg (max. 10 dagen)</a:t>
            </a:r>
          </a:p>
          <a:p>
            <a:endParaRPr lang="nl-NL" dirty="0" smtClean="0"/>
          </a:p>
          <a:p>
            <a:endParaRPr lang="nl-NL" dirty="0" smtClean="0">
              <a:solidFill>
                <a:schemeClr val="tx2"/>
              </a:solidFill>
            </a:endParaRPr>
          </a:p>
          <a:p>
            <a:r>
              <a:rPr lang="nl-NL" dirty="0" smtClean="0">
                <a:solidFill>
                  <a:schemeClr val="tx2"/>
                </a:solidFill>
              </a:rPr>
              <a:t>doel kraamzorg</a:t>
            </a:r>
          </a:p>
          <a:p>
            <a:pPr marL="342900" indent="-342900">
              <a:buAutoNum type="arabicParenR"/>
            </a:pPr>
            <a:r>
              <a:rPr lang="nl-NL" dirty="0" smtClean="0"/>
              <a:t>Bevorderen gezondheid moeder en kind</a:t>
            </a:r>
          </a:p>
          <a:p>
            <a:pPr marL="342900" indent="-342900">
              <a:buAutoNum type="arabicParenR"/>
            </a:pPr>
            <a:r>
              <a:rPr lang="nl-NL" dirty="0" smtClean="0"/>
              <a:t>Vroegtijdig signaleren risico’s, problemen en complicaties</a:t>
            </a:r>
          </a:p>
          <a:p>
            <a:pPr marL="342900" indent="-342900">
              <a:buAutoNum type="arabicParenR"/>
            </a:pPr>
            <a:r>
              <a:rPr lang="nl-NL" dirty="0" smtClean="0"/>
              <a:t>Ondersteunen van ouders in aanpassen nieuwe situatie/rol en vertrouwen geven</a:t>
            </a:r>
          </a:p>
          <a:p>
            <a:pPr lvl="1">
              <a:buClr>
                <a:schemeClr val="accent1"/>
              </a:buClr>
            </a:pPr>
            <a:endParaRPr lang="nl-NL" dirty="0" smtClean="0"/>
          </a:p>
          <a:p>
            <a:pPr>
              <a:buFont typeface="Arial" pitchFamily="34" charset="0"/>
              <a:buChar char="•"/>
            </a:pPr>
            <a:endParaRPr lang="nl-NL" dirty="0" smtClean="0"/>
          </a:p>
          <a:p>
            <a:pPr>
              <a:buFont typeface="Arial" pitchFamily="34" charset="0"/>
              <a:buChar char="•"/>
            </a:pPr>
            <a:endParaRPr lang="nl-NL" dirty="0" smtClean="0"/>
          </a:p>
          <a:p>
            <a:pPr>
              <a:buFont typeface="Arial" pitchFamily="34" charset="0"/>
              <a:buChar char="•"/>
            </a:pPr>
            <a:endParaRPr lang="nl-NL" dirty="0" smtClean="0"/>
          </a:p>
          <a:p>
            <a:pPr>
              <a:buFont typeface="Arial" pitchFamily="34" charset="0"/>
              <a:buChar char="•"/>
            </a:pPr>
            <a:endParaRPr lang="nl-NL" dirty="0"/>
          </a:p>
        </p:txBody>
      </p:sp>
      <p:sp>
        <p:nvSpPr>
          <p:cNvPr id="4" name="Rechthoek 3"/>
          <p:cNvSpPr/>
          <p:nvPr/>
        </p:nvSpPr>
        <p:spPr>
          <a:xfrm>
            <a:off x="1043608" y="2636912"/>
            <a:ext cx="7488832" cy="165618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kstvak 6"/>
          <p:cNvSpPr txBox="1"/>
          <p:nvPr/>
        </p:nvSpPr>
        <p:spPr>
          <a:xfrm>
            <a:off x="539552" y="6309320"/>
            <a:ext cx="6213560" cy="369332"/>
          </a:xfrm>
          <a:prstGeom prst="rect">
            <a:avLst/>
          </a:prstGeom>
          <a:noFill/>
        </p:spPr>
        <p:txBody>
          <a:bodyPr wrap="none" rtlCol="0">
            <a:spAutoFit/>
          </a:bodyPr>
          <a:lstStyle/>
          <a:p>
            <a:r>
              <a:rPr lang="nl-NL" sz="900" dirty="0" smtClean="0"/>
              <a:t>Landelijk Indicatieprotocol Kraamzorg. Instrument voor toekenning van kraamzorg: Partusassistentie en kraamzorg gedurende </a:t>
            </a:r>
          </a:p>
          <a:p>
            <a:r>
              <a:rPr lang="nl-NL" sz="900" dirty="0" smtClean="0"/>
              <a:t>de kraamperiode. BTN, </a:t>
            </a:r>
            <a:r>
              <a:rPr lang="nl-NL" sz="900" dirty="0" err="1" smtClean="0"/>
              <a:t>Z-org</a:t>
            </a:r>
            <a:r>
              <a:rPr lang="nl-NL" sz="900" dirty="0" smtClean="0"/>
              <a:t>, STING, ZN en KNOV, 2008.</a:t>
            </a:r>
            <a:endParaRPr lang="nl-NL" sz="900" dirty="0"/>
          </a:p>
        </p:txBody>
      </p:sp>
      <p:pic>
        <p:nvPicPr>
          <p:cNvPr id="8" name="Afbeelding 7" descr="LogoKraamzorg2.0GRIJS.png"/>
          <p:cNvPicPr>
            <a:picLocks noChangeAspect="1"/>
          </p:cNvPicPr>
          <p:nvPr/>
        </p:nvPicPr>
        <p:blipFill>
          <a:blip r:embed="rId3" cstate="print"/>
          <a:stretch>
            <a:fillRect/>
          </a:stretch>
        </p:blipFill>
        <p:spPr>
          <a:xfrm>
            <a:off x="8028384" y="5733256"/>
            <a:ext cx="552629" cy="43204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Maar… </a:t>
            </a:r>
            <a:endParaRPr lang="nl-NL" dirty="0"/>
          </a:p>
        </p:txBody>
      </p:sp>
      <p:sp>
        <p:nvSpPr>
          <p:cNvPr id="5" name="Tekstvak 4"/>
          <p:cNvSpPr txBox="1"/>
          <p:nvPr/>
        </p:nvSpPr>
        <p:spPr>
          <a:xfrm>
            <a:off x="611560" y="1844825"/>
            <a:ext cx="8352928" cy="1754326"/>
          </a:xfrm>
          <a:prstGeom prst="rect">
            <a:avLst/>
          </a:prstGeom>
          <a:noFill/>
        </p:spPr>
        <p:txBody>
          <a:bodyPr wrap="square" rtlCol="0">
            <a:spAutoFit/>
          </a:bodyPr>
          <a:lstStyle/>
          <a:p>
            <a:pPr>
              <a:buClr>
                <a:schemeClr val="accent1"/>
              </a:buClr>
            </a:pPr>
            <a:r>
              <a:rPr lang="nl-NL" dirty="0" smtClean="0"/>
              <a:t>Restrictie in aantal dagen (8 dagen) </a:t>
            </a:r>
            <a:r>
              <a:rPr lang="nl-NL" dirty="0" err="1" smtClean="0"/>
              <a:t>én</a:t>
            </a:r>
            <a:r>
              <a:rPr lang="nl-NL" dirty="0" smtClean="0"/>
              <a:t> aaneengeslotenheid </a:t>
            </a:r>
            <a:r>
              <a:rPr lang="nl-NL" dirty="0" smtClean="0">
                <a:solidFill>
                  <a:schemeClr val="tx2"/>
                </a:solidFill>
              </a:rPr>
              <a:t>suboptimaal</a:t>
            </a:r>
          </a:p>
          <a:p>
            <a:pPr>
              <a:buClr>
                <a:schemeClr val="accent1"/>
              </a:buClr>
              <a:buFont typeface="Arial" pitchFamily="34" charset="0"/>
              <a:buChar char="•"/>
            </a:pPr>
            <a:endParaRPr lang="nl-NL" dirty="0" smtClean="0"/>
          </a:p>
          <a:p>
            <a:pPr>
              <a:buClr>
                <a:schemeClr val="accent1"/>
              </a:buClr>
              <a:buFont typeface="Arial" pitchFamily="34" charset="0"/>
              <a:buChar char="•"/>
            </a:pPr>
            <a:r>
              <a:rPr lang="nl-NL" dirty="0" smtClean="0"/>
              <a:t> </a:t>
            </a:r>
            <a:r>
              <a:rPr lang="nl-NL" dirty="0" smtClean="0">
                <a:solidFill>
                  <a:schemeClr val="tx2"/>
                </a:solidFill>
              </a:rPr>
              <a:t>Medische problemen </a:t>
            </a:r>
            <a:r>
              <a:rPr lang="nl-NL" dirty="0" smtClean="0"/>
              <a:t>komen vaker voor aan eind dan begin van kraamperiode</a:t>
            </a:r>
          </a:p>
          <a:p>
            <a:pPr>
              <a:buClr>
                <a:schemeClr val="accent1"/>
              </a:buClr>
            </a:pPr>
            <a:endParaRPr lang="nl-NL" dirty="0" smtClean="0"/>
          </a:p>
          <a:p>
            <a:pPr>
              <a:buClr>
                <a:schemeClr val="accent1"/>
              </a:buClr>
              <a:buFont typeface="Arial" pitchFamily="34" charset="0"/>
              <a:buChar char="•"/>
            </a:pPr>
            <a:r>
              <a:rPr lang="nl-NL" dirty="0" smtClean="0"/>
              <a:t> Grootste </a:t>
            </a:r>
            <a:r>
              <a:rPr lang="nl-NL" dirty="0" smtClean="0">
                <a:solidFill>
                  <a:schemeClr val="tx2"/>
                </a:solidFill>
              </a:rPr>
              <a:t>afname borstvoeding </a:t>
            </a:r>
            <a:r>
              <a:rPr lang="nl-NL" dirty="0" smtClean="0"/>
              <a:t>in de eerste twee weken  </a:t>
            </a:r>
          </a:p>
          <a:p>
            <a:pPr>
              <a:buFont typeface="Arial" pitchFamily="34" charset="0"/>
              <a:buChar char="•"/>
            </a:pPr>
            <a:endParaRPr lang="nl-NL" dirty="0"/>
          </a:p>
        </p:txBody>
      </p:sp>
      <p:pic>
        <p:nvPicPr>
          <p:cNvPr id="7" name="Picture 2"/>
          <p:cNvPicPr>
            <a:picLocks noChangeAspect="1" noChangeArrowheads="1"/>
          </p:cNvPicPr>
          <p:nvPr/>
        </p:nvPicPr>
        <p:blipFill>
          <a:blip r:embed="rId3" cstate="print"/>
          <a:srcRect/>
          <a:stretch>
            <a:fillRect/>
          </a:stretch>
        </p:blipFill>
        <p:spPr bwMode="auto">
          <a:xfrm>
            <a:off x="1029336" y="3608989"/>
            <a:ext cx="3542664" cy="2124267"/>
          </a:xfrm>
          <a:prstGeom prst="rect">
            <a:avLst/>
          </a:prstGeom>
          <a:noFill/>
          <a:ln w="9525">
            <a:noFill/>
            <a:miter lim="800000"/>
            <a:headEnd/>
            <a:tailEnd/>
          </a:ln>
        </p:spPr>
      </p:pic>
      <p:sp>
        <p:nvSpPr>
          <p:cNvPr id="6" name="Tekstvak 5"/>
          <p:cNvSpPr txBox="1"/>
          <p:nvPr/>
        </p:nvSpPr>
        <p:spPr>
          <a:xfrm>
            <a:off x="539552" y="6305545"/>
            <a:ext cx="6138219" cy="507831"/>
          </a:xfrm>
          <a:prstGeom prst="rect">
            <a:avLst/>
          </a:prstGeom>
          <a:noFill/>
        </p:spPr>
        <p:txBody>
          <a:bodyPr wrap="none" rtlCol="0">
            <a:spAutoFit/>
          </a:bodyPr>
          <a:lstStyle/>
          <a:p>
            <a:pPr>
              <a:buFontTx/>
              <a:buChar char="-"/>
            </a:pPr>
            <a:r>
              <a:rPr lang="nl-NL" sz="900" dirty="0" smtClean="0"/>
              <a:t> Peiling Melkvoeding van Zuigelingen TNO, 2015.</a:t>
            </a:r>
          </a:p>
          <a:p>
            <a:pPr>
              <a:buFontTx/>
              <a:buChar char="-"/>
            </a:pPr>
            <a:r>
              <a:rPr lang="nl-NL" sz="900" dirty="0" smtClean="0"/>
              <a:t> </a:t>
            </a:r>
            <a:r>
              <a:rPr lang="nl-NL" sz="900" dirty="0" err="1" smtClean="0"/>
              <a:t>Factsheet</a:t>
            </a:r>
            <a:r>
              <a:rPr lang="nl-NL" sz="900" dirty="0" smtClean="0"/>
              <a:t> </a:t>
            </a:r>
            <a:r>
              <a:rPr lang="nl-NL" sz="900" dirty="0" err="1" smtClean="0"/>
              <a:t>ERKEN-studie</a:t>
            </a:r>
            <a:r>
              <a:rPr lang="nl-NL" sz="900" dirty="0" smtClean="0"/>
              <a:t> Kraamzorg. Evaluatie Risicosignalering Kraambed En Nazorg. Kraamzorg de Waarden, 2015. </a:t>
            </a:r>
          </a:p>
          <a:p>
            <a:pPr>
              <a:buFontTx/>
              <a:buChar char="-"/>
            </a:pPr>
            <a:r>
              <a:rPr lang="nl-NL" sz="900" b="1" dirty="0" smtClean="0"/>
              <a:t> </a:t>
            </a:r>
            <a:r>
              <a:rPr lang="en-US" sz="900" dirty="0" smtClean="0"/>
              <a:t>Victoria CG </a:t>
            </a:r>
            <a:r>
              <a:rPr lang="en-US" sz="900" i="1" dirty="0" smtClean="0"/>
              <a:t>et al</a:t>
            </a:r>
            <a:r>
              <a:rPr lang="en-US" sz="900" dirty="0" smtClean="0"/>
              <a:t>. Breastfeeding in the 21st century: epidemiology, mechanisms, and lifelong effect. </a:t>
            </a:r>
            <a:r>
              <a:rPr lang="nl-NL" sz="900" dirty="0" smtClean="0"/>
              <a:t>Lancet. 2016; 387: 475-90.</a:t>
            </a:r>
            <a:endParaRPr lang="nl-NL" sz="900" b="1" dirty="0" smtClean="0"/>
          </a:p>
        </p:txBody>
      </p:sp>
      <p:pic>
        <p:nvPicPr>
          <p:cNvPr id="9" name="Afbeelding 8" descr="LogoKraamzorg2.0GRIJS.png"/>
          <p:cNvPicPr>
            <a:picLocks noChangeAspect="1"/>
          </p:cNvPicPr>
          <p:nvPr/>
        </p:nvPicPr>
        <p:blipFill>
          <a:blip r:embed="rId4" cstate="print"/>
          <a:stretch>
            <a:fillRect/>
          </a:stretch>
        </p:blipFill>
        <p:spPr>
          <a:xfrm>
            <a:off x="8028384" y="5733256"/>
            <a:ext cx="552629" cy="432048"/>
          </a:xfrm>
          <a:prstGeom prst="rect">
            <a:avLst/>
          </a:prstGeom>
        </p:spPr>
      </p:pic>
      <p:sp>
        <p:nvSpPr>
          <p:cNvPr id="8" name="Tekstvak 7"/>
          <p:cNvSpPr txBox="1"/>
          <p:nvPr/>
        </p:nvSpPr>
        <p:spPr>
          <a:xfrm>
            <a:off x="4932040" y="3717032"/>
            <a:ext cx="4211960" cy="1461939"/>
          </a:xfrm>
          <a:prstGeom prst="rect">
            <a:avLst/>
          </a:prstGeom>
          <a:noFill/>
        </p:spPr>
        <p:txBody>
          <a:bodyPr wrap="square" rtlCol="0">
            <a:spAutoFit/>
          </a:bodyPr>
          <a:lstStyle/>
          <a:p>
            <a:pPr>
              <a:spcAft>
                <a:spcPts val="600"/>
              </a:spcAft>
              <a:buClr>
                <a:schemeClr val="accent1"/>
              </a:buClr>
            </a:pPr>
            <a:r>
              <a:rPr lang="nl-NL" sz="1400" dirty="0" smtClean="0">
                <a:solidFill>
                  <a:schemeClr val="tx2"/>
                </a:solidFill>
              </a:rPr>
              <a:t>Borstvoeding</a:t>
            </a:r>
          </a:p>
          <a:p>
            <a:pPr>
              <a:buClr>
                <a:schemeClr val="accent1"/>
              </a:buClr>
              <a:buFont typeface="Arial" pitchFamily="34" charset="0"/>
              <a:buChar char="•"/>
            </a:pPr>
            <a:r>
              <a:rPr lang="nl-NL" sz="1400" dirty="0" smtClean="0"/>
              <a:t> bescherming voor het kind (o.a. kinderziektes)</a:t>
            </a:r>
          </a:p>
          <a:p>
            <a:pPr>
              <a:buClr>
                <a:schemeClr val="accent1"/>
              </a:buClr>
            </a:pPr>
            <a:endParaRPr lang="nl-NL" sz="1400" dirty="0" smtClean="0"/>
          </a:p>
          <a:p>
            <a:pPr>
              <a:buClr>
                <a:schemeClr val="accent1"/>
              </a:buClr>
              <a:buFont typeface="Arial" pitchFamily="34" charset="0"/>
              <a:buChar char="•"/>
            </a:pPr>
            <a:r>
              <a:rPr lang="nl-NL" sz="1400" dirty="0" smtClean="0"/>
              <a:t> bescherming voor de moeder (o.a. borstkanker)</a:t>
            </a:r>
          </a:p>
          <a:p>
            <a:pPr>
              <a:buClr>
                <a:schemeClr val="accent1"/>
              </a:buClr>
              <a:buFont typeface="Arial" pitchFamily="34" charset="0"/>
              <a:buChar char="•"/>
            </a:pPr>
            <a:endParaRPr lang="nl-NL" sz="1400" dirty="0" smtClean="0"/>
          </a:p>
          <a:p>
            <a:pPr>
              <a:buClr>
                <a:schemeClr val="accent1"/>
              </a:buClr>
              <a:buFont typeface="Arial" pitchFamily="34" charset="0"/>
              <a:buChar char="•"/>
            </a:pPr>
            <a:r>
              <a:rPr lang="nl-NL" sz="1400" dirty="0" smtClean="0"/>
              <a:t> niet-medisch getinte voordelen (o.a. hechting)</a:t>
            </a:r>
            <a:endParaRPr lang="nl-NL" sz="1400" dirty="0"/>
          </a:p>
        </p:txBody>
      </p:sp>
      <p:sp>
        <p:nvSpPr>
          <p:cNvPr id="10" name="Rechthoek 9"/>
          <p:cNvSpPr/>
          <p:nvPr/>
        </p:nvSpPr>
        <p:spPr>
          <a:xfrm>
            <a:off x="4860032" y="3645024"/>
            <a:ext cx="3816424" cy="165618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Kraamzorgproject</a:t>
            </a:r>
            <a:endParaRPr lang="nl-NL" dirty="0"/>
          </a:p>
        </p:txBody>
      </p:sp>
      <p:sp>
        <p:nvSpPr>
          <p:cNvPr id="5" name="Tekstvak 4"/>
          <p:cNvSpPr txBox="1"/>
          <p:nvPr/>
        </p:nvSpPr>
        <p:spPr>
          <a:xfrm>
            <a:off x="611560" y="1844824"/>
            <a:ext cx="8532440" cy="5355312"/>
          </a:xfrm>
          <a:prstGeom prst="rect">
            <a:avLst/>
          </a:prstGeom>
          <a:noFill/>
        </p:spPr>
        <p:txBody>
          <a:bodyPr wrap="square" rtlCol="0">
            <a:spAutoFit/>
          </a:bodyPr>
          <a:lstStyle/>
          <a:p>
            <a:pPr>
              <a:buClr>
                <a:schemeClr val="accent1"/>
              </a:buClr>
              <a:buFont typeface="Wingdings" pitchFamily="2" charset="2"/>
              <a:buChar char="§"/>
            </a:pPr>
            <a:r>
              <a:rPr lang="nl-NL" dirty="0" smtClean="0"/>
              <a:t> Interventie met spreiding en/of onderbreking van kraamzorguren tot max. 14 dagen</a:t>
            </a:r>
          </a:p>
          <a:p>
            <a:pPr>
              <a:buClr>
                <a:schemeClr val="accent1"/>
              </a:buClr>
            </a:pPr>
            <a:endParaRPr lang="nl-NL" dirty="0" smtClean="0">
              <a:solidFill>
                <a:schemeClr val="tx2"/>
              </a:solidFill>
            </a:endParaRPr>
          </a:p>
          <a:p>
            <a:pPr>
              <a:buClr>
                <a:schemeClr val="accent1"/>
              </a:buClr>
            </a:pPr>
            <a:r>
              <a:rPr lang="nl-NL" dirty="0" smtClean="0">
                <a:solidFill>
                  <a:schemeClr val="tx2"/>
                </a:solidFill>
              </a:rPr>
              <a:t>verwachting</a:t>
            </a:r>
          </a:p>
          <a:p>
            <a:pPr>
              <a:buClr>
                <a:schemeClr val="accent1"/>
              </a:buClr>
              <a:buFont typeface="Wingdings" pitchFamily="2" charset="2"/>
              <a:buChar char="§"/>
            </a:pPr>
            <a:r>
              <a:rPr lang="nl-NL" dirty="0" smtClean="0"/>
              <a:t> gezondheidswinst voor moeder en kind</a:t>
            </a:r>
          </a:p>
          <a:p>
            <a:pPr>
              <a:buClr>
                <a:schemeClr val="accent1"/>
              </a:buClr>
              <a:buFont typeface="Wingdings" pitchFamily="2" charset="2"/>
              <a:buChar char="§"/>
            </a:pPr>
            <a:r>
              <a:rPr lang="nl-NL" dirty="0" smtClean="0"/>
              <a:t> betere en efficiëntere inschakeling van hulpinstanties</a:t>
            </a:r>
          </a:p>
          <a:p>
            <a:pPr>
              <a:buClr>
                <a:schemeClr val="accent1"/>
              </a:buClr>
              <a:buFont typeface="Wingdings" pitchFamily="2" charset="2"/>
              <a:buChar char="§"/>
            </a:pPr>
            <a:r>
              <a:rPr lang="nl-NL" dirty="0" smtClean="0"/>
              <a:t> JGZ met minder startproblemen</a:t>
            </a:r>
          </a:p>
          <a:p>
            <a:pPr>
              <a:buClr>
                <a:schemeClr val="accent1"/>
              </a:buClr>
              <a:buFont typeface="Wingdings" pitchFamily="2" charset="2"/>
              <a:buChar char="§"/>
            </a:pPr>
            <a:endParaRPr lang="nl-NL" dirty="0" smtClean="0"/>
          </a:p>
          <a:p>
            <a:pPr>
              <a:buClr>
                <a:schemeClr val="accent1"/>
              </a:buClr>
            </a:pPr>
            <a:r>
              <a:rPr lang="nl-NL" dirty="0" smtClean="0">
                <a:solidFill>
                  <a:schemeClr val="tx2"/>
                </a:solidFill>
              </a:rPr>
              <a:t>onderzoeksvragen</a:t>
            </a:r>
          </a:p>
          <a:p>
            <a:pPr>
              <a:buClr>
                <a:schemeClr val="accent1"/>
              </a:buClr>
              <a:buFont typeface="Wingdings" pitchFamily="2" charset="2"/>
              <a:buChar char="§"/>
            </a:pPr>
            <a:r>
              <a:rPr lang="nl-NL" dirty="0" smtClean="0"/>
              <a:t> Welk effect heeft deze flexibele inzet op de slagingskans van borstvoeding, ervaren zelfredzaamheid en kwaliteit van zorg door de moeder tijdens en na de kraamperiode?</a:t>
            </a:r>
          </a:p>
          <a:p>
            <a:pPr>
              <a:buClr>
                <a:schemeClr val="accent1"/>
              </a:buClr>
              <a:buFont typeface="Wingdings" pitchFamily="2" charset="2"/>
              <a:buChar char="§"/>
            </a:pPr>
            <a:endParaRPr lang="nl-NL" dirty="0" smtClean="0"/>
          </a:p>
          <a:p>
            <a:pPr>
              <a:buClr>
                <a:schemeClr val="accent1"/>
              </a:buClr>
              <a:buFont typeface="Wingdings" pitchFamily="2" charset="2"/>
              <a:buChar char="§"/>
            </a:pPr>
            <a:r>
              <a:rPr lang="nl-NL" dirty="0" smtClean="0"/>
              <a:t> Hoe ervaren de cliënt en zorgverleners deze flexibiliteit?</a:t>
            </a:r>
          </a:p>
          <a:p>
            <a:pPr>
              <a:buClr>
                <a:schemeClr val="accent1"/>
              </a:buClr>
              <a:buFont typeface="Wingdings" pitchFamily="2" charset="2"/>
              <a:buChar char="§"/>
            </a:pPr>
            <a:endParaRPr lang="nl-NL" dirty="0" smtClean="0"/>
          </a:p>
          <a:p>
            <a:pPr>
              <a:buClr>
                <a:schemeClr val="accent1"/>
              </a:buClr>
              <a:buFont typeface="Wingdings" pitchFamily="2" charset="2"/>
              <a:buChar char="§"/>
            </a:pPr>
            <a:r>
              <a:rPr lang="nl-NL" dirty="0" smtClean="0"/>
              <a:t> Welk effect heeft deze flexibiliteit op de kraamzorgkosten?</a:t>
            </a:r>
          </a:p>
          <a:p>
            <a:pPr>
              <a:buClr>
                <a:schemeClr val="accent1"/>
              </a:buClr>
            </a:pPr>
            <a:endParaRPr lang="nl-NL" dirty="0" smtClean="0"/>
          </a:p>
          <a:p>
            <a:pPr>
              <a:buClr>
                <a:schemeClr val="accent1"/>
              </a:buClr>
            </a:pPr>
            <a:endParaRPr lang="nl-NL" i="1" dirty="0" smtClean="0"/>
          </a:p>
          <a:p>
            <a:pPr>
              <a:buClr>
                <a:schemeClr val="accent1"/>
              </a:buClr>
              <a:buFont typeface="Wingdings" pitchFamily="2" charset="2"/>
              <a:buChar char="§"/>
            </a:pPr>
            <a:endParaRPr lang="nl-NL" dirty="0" smtClean="0"/>
          </a:p>
          <a:p>
            <a:pPr>
              <a:buClr>
                <a:schemeClr val="accent1"/>
              </a:buClr>
            </a:pPr>
            <a:endParaRPr lang="nl-NL" dirty="0" smtClean="0"/>
          </a:p>
          <a:p>
            <a:pPr>
              <a:buClr>
                <a:schemeClr val="accent1"/>
              </a:buClr>
            </a:pPr>
            <a:endParaRPr lang="nl-NL" dirty="0" smtClean="0"/>
          </a:p>
        </p:txBody>
      </p:sp>
      <p:pic>
        <p:nvPicPr>
          <p:cNvPr id="10" name="Afbeelding 9" descr="LogoKraamzorg2.0GRIJS.png"/>
          <p:cNvPicPr>
            <a:picLocks noChangeAspect="1"/>
          </p:cNvPicPr>
          <p:nvPr/>
        </p:nvPicPr>
        <p:blipFill>
          <a:blip r:embed="rId3" cstate="print"/>
          <a:stretch>
            <a:fillRect/>
          </a:stretch>
        </p:blipFill>
        <p:spPr>
          <a:xfrm>
            <a:off x="8028384" y="5733256"/>
            <a:ext cx="552629" cy="43204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611560" y="1844825"/>
            <a:ext cx="8532440" cy="4570482"/>
          </a:xfrm>
          <a:prstGeom prst="rect">
            <a:avLst/>
          </a:prstGeom>
          <a:noFill/>
        </p:spPr>
        <p:txBody>
          <a:bodyPr wrap="square" rtlCol="0">
            <a:spAutoFit/>
          </a:bodyPr>
          <a:lstStyle/>
          <a:p>
            <a:pPr>
              <a:buClr>
                <a:schemeClr val="accent1"/>
              </a:buClr>
              <a:buFont typeface="Wingdings" pitchFamily="2" charset="2"/>
              <a:buChar char="§"/>
            </a:pPr>
            <a:r>
              <a:rPr lang="nl-NL" dirty="0" smtClean="0"/>
              <a:t> RCT met cliënten die in 30</a:t>
            </a:r>
            <a:r>
              <a:rPr lang="nl-NL" baseline="30000" dirty="0" smtClean="0"/>
              <a:t>ste</a:t>
            </a:r>
            <a:r>
              <a:rPr lang="nl-NL" dirty="0" smtClean="0"/>
              <a:t> week zwangerschap intentie tot borstvoeding hebben</a:t>
            </a:r>
          </a:p>
          <a:p>
            <a:pPr>
              <a:buClr>
                <a:schemeClr val="accent1"/>
              </a:buClr>
              <a:buFont typeface="Wingdings" pitchFamily="2" charset="2"/>
              <a:buChar char="§"/>
            </a:pPr>
            <a:endParaRPr lang="nl-NL" dirty="0" smtClean="0"/>
          </a:p>
          <a:p>
            <a:pPr>
              <a:buClr>
                <a:schemeClr val="accent1"/>
              </a:buClr>
              <a:buFont typeface="Wingdings" pitchFamily="2" charset="2"/>
              <a:buChar char="§"/>
            </a:pPr>
            <a:r>
              <a:rPr lang="nl-NL" dirty="0" smtClean="0"/>
              <a:t> Controlegroep vs. Interventiegroep</a:t>
            </a:r>
          </a:p>
          <a:p>
            <a:pPr>
              <a:buFont typeface="Arial" pitchFamily="34" charset="0"/>
              <a:buChar char="•"/>
            </a:pPr>
            <a:endParaRPr lang="nl-NL" dirty="0" smtClean="0"/>
          </a:p>
          <a:p>
            <a:pPr>
              <a:buFont typeface="Arial" pitchFamily="34" charset="0"/>
              <a:buChar char="•"/>
            </a:pPr>
            <a:endParaRPr lang="nl-NL" dirty="0" smtClean="0"/>
          </a:p>
          <a:p>
            <a:r>
              <a:rPr lang="nl-NL" sz="1050" dirty="0" smtClean="0"/>
              <a:t> huidige pakket, reguliere 24-49 uur, over 8 dagen	           keuze tot flexibele planning van kraamzorguren over 14 dagen,</a:t>
            </a:r>
          </a:p>
          <a:p>
            <a:r>
              <a:rPr lang="nl-NL" sz="1050" dirty="0" smtClean="0"/>
              <a:t>(mogelijke </a:t>
            </a:r>
            <a:r>
              <a:rPr lang="nl-NL" sz="1050" dirty="0" err="1" smtClean="0"/>
              <a:t>bij-indicatie</a:t>
            </a:r>
            <a:r>
              <a:rPr lang="nl-NL" sz="1050" dirty="0" smtClean="0"/>
              <a:t> tot 80u binnen 10 dagen)               (mogelijke </a:t>
            </a:r>
            <a:r>
              <a:rPr lang="nl-NL" sz="1050" dirty="0" err="1" smtClean="0"/>
              <a:t>bij-indicatie</a:t>
            </a:r>
            <a:r>
              <a:rPr lang="nl-NL" sz="1050" dirty="0" smtClean="0"/>
              <a:t> tot 80uur ook binnen 14 dagen)    </a:t>
            </a:r>
            <a:endParaRPr lang="nl-NL" dirty="0" smtClean="0"/>
          </a:p>
          <a:p>
            <a:pPr>
              <a:buFont typeface="Arial" pitchFamily="34" charset="0"/>
              <a:buChar char="•"/>
            </a:pPr>
            <a:endParaRPr lang="nl-NL" dirty="0" smtClean="0"/>
          </a:p>
          <a:p>
            <a:pPr>
              <a:buClr>
                <a:schemeClr val="accent1"/>
              </a:buClr>
            </a:pPr>
            <a:r>
              <a:rPr lang="nl-NL" smtClean="0">
                <a:solidFill>
                  <a:schemeClr val="tx2"/>
                </a:solidFill>
              </a:rPr>
              <a:t>Aantal restricties, o.a.:</a:t>
            </a:r>
            <a:endParaRPr lang="nl-NL" dirty="0" smtClean="0">
              <a:solidFill>
                <a:schemeClr val="tx2"/>
              </a:solidFill>
            </a:endParaRPr>
          </a:p>
          <a:p>
            <a:pPr lvl="1">
              <a:buClr>
                <a:schemeClr val="accent1"/>
              </a:buClr>
              <a:buFont typeface="Wingdings" pitchFamily="2" charset="2"/>
              <a:buChar char="§"/>
            </a:pPr>
            <a:r>
              <a:rPr lang="nl-NL" dirty="0" smtClean="0"/>
              <a:t> min. 3u en max. 10u kraamzorg per dag</a:t>
            </a:r>
          </a:p>
          <a:p>
            <a:pPr lvl="1">
              <a:buClr>
                <a:schemeClr val="accent1"/>
              </a:buClr>
              <a:buFont typeface="Wingdings" pitchFamily="2" charset="2"/>
              <a:buChar char="§"/>
            </a:pPr>
            <a:r>
              <a:rPr lang="nl-NL" dirty="0" smtClean="0"/>
              <a:t> ‘wendag’ pas na 8</a:t>
            </a:r>
            <a:r>
              <a:rPr lang="nl-NL" baseline="30000" dirty="0" smtClean="0"/>
              <a:t>ste</a:t>
            </a:r>
            <a:r>
              <a:rPr lang="nl-NL" dirty="0" smtClean="0"/>
              <a:t> dag na de bevalling</a:t>
            </a:r>
          </a:p>
          <a:p>
            <a:pPr marL="6350" lvl="1">
              <a:buClr>
                <a:schemeClr val="accent1"/>
              </a:buClr>
            </a:pPr>
            <a:endParaRPr lang="nl-NL" dirty="0" smtClean="0"/>
          </a:p>
          <a:p>
            <a:pPr marL="6350" lvl="1">
              <a:buClr>
                <a:schemeClr val="accent1"/>
              </a:buClr>
              <a:buFont typeface="Wingdings" pitchFamily="2" charset="2"/>
              <a:buChar char="§"/>
            </a:pPr>
            <a:r>
              <a:rPr lang="nl-NL" dirty="0" smtClean="0"/>
              <a:t> Planning kraamzorguren </a:t>
            </a:r>
            <a:r>
              <a:rPr lang="nl-NL" u="sng" dirty="0" smtClean="0"/>
              <a:t>altijd</a:t>
            </a:r>
            <a:r>
              <a:rPr lang="nl-NL" dirty="0" smtClean="0"/>
              <a:t> in overleg met kraamverzorgende en/of verloskundige</a:t>
            </a:r>
          </a:p>
          <a:p>
            <a:pPr lvl="1">
              <a:buClr>
                <a:schemeClr val="accent1"/>
              </a:buClr>
              <a:buFont typeface="Wingdings" pitchFamily="2" charset="2"/>
              <a:buChar char="§"/>
            </a:pPr>
            <a:endParaRPr lang="nl-NL" dirty="0" smtClean="0"/>
          </a:p>
          <a:p>
            <a:pPr marL="6350" lvl="1">
              <a:buClr>
                <a:schemeClr val="accent1"/>
              </a:buClr>
              <a:buFont typeface="Wingdings" pitchFamily="2" charset="2"/>
              <a:buChar char="§"/>
            </a:pPr>
            <a:endParaRPr lang="nl-NL" dirty="0" smtClean="0"/>
          </a:p>
          <a:p>
            <a:pPr lvl="1">
              <a:buClr>
                <a:schemeClr val="accent1"/>
              </a:buClr>
              <a:buFont typeface="Wingdings" pitchFamily="2" charset="2"/>
              <a:buChar char="§"/>
            </a:pPr>
            <a:endParaRPr lang="nl-NL" dirty="0" smtClean="0"/>
          </a:p>
          <a:p>
            <a:pPr lvl="1">
              <a:buClr>
                <a:schemeClr val="accent1"/>
              </a:buClr>
            </a:pPr>
            <a:endParaRPr lang="nl-NL" dirty="0" smtClean="0"/>
          </a:p>
        </p:txBody>
      </p:sp>
      <p:pic>
        <p:nvPicPr>
          <p:cNvPr id="8" name="Afbeelding 7" descr="LogoKraamzorg2.0GRIJS.png"/>
          <p:cNvPicPr>
            <a:picLocks noChangeAspect="1"/>
          </p:cNvPicPr>
          <p:nvPr/>
        </p:nvPicPr>
        <p:blipFill>
          <a:blip r:embed="rId3" cstate="print"/>
          <a:stretch>
            <a:fillRect/>
          </a:stretch>
        </p:blipFill>
        <p:spPr>
          <a:xfrm>
            <a:off x="8028384" y="5733256"/>
            <a:ext cx="552629" cy="432048"/>
          </a:xfrm>
          <a:prstGeom prst="rect">
            <a:avLst/>
          </a:prstGeom>
        </p:spPr>
      </p:pic>
      <p:sp>
        <p:nvSpPr>
          <p:cNvPr id="2" name="Titel 1"/>
          <p:cNvSpPr>
            <a:spLocks noGrp="1"/>
          </p:cNvSpPr>
          <p:nvPr>
            <p:ph type="title"/>
          </p:nvPr>
        </p:nvSpPr>
        <p:spPr/>
        <p:txBody>
          <a:bodyPr/>
          <a:lstStyle/>
          <a:p>
            <a:r>
              <a:rPr lang="nl-NL" dirty="0" smtClean="0"/>
              <a:t>Wat betekent dit concreet?</a:t>
            </a:r>
            <a:endParaRPr lang="nl-NL" dirty="0"/>
          </a:p>
        </p:txBody>
      </p:sp>
      <p:cxnSp>
        <p:nvCxnSpPr>
          <p:cNvPr id="6" name="Rechte verbindingslijn met pijl 5"/>
          <p:cNvCxnSpPr/>
          <p:nvPr/>
        </p:nvCxnSpPr>
        <p:spPr>
          <a:xfrm>
            <a:off x="3851920" y="2708920"/>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Rechte verbindingslijn met pijl 6"/>
          <p:cNvCxnSpPr/>
          <p:nvPr/>
        </p:nvCxnSpPr>
        <p:spPr>
          <a:xfrm>
            <a:off x="1259632" y="2708920"/>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Uitkomstmaten</a:t>
            </a:r>
            <a:endParaRPr lang="nl-NL" dirty="0"/>
          </a:p>
        </p:txBody>
      </p:sp>
      <p:sp>
        <p:nvSpPr>
          <p:cNvPr id="5" name="Tekstvak 4"/>
          <p:cNvSpPr txBox="1"/>
          <p:nvPr/>
        </p:nvSpPr>
        <p:spPr>
          <a:xfrm>
            <a:off x="611560" y="1851789"/>
            <a:ext cx="8532440" cy="5078313"/>
          </a:xfrm>
          <a:prstGeom prst="rect">
            <a:avLst/>
          </a:prstGeom>
          <a:noFill/>
        </p:spPr>
        <p:txBody>
          <a:bodyPr wrap="square" rtlCol="0">
            <a:spAutoFit/>
          </a:bodyPr>
          <a:lstStyle/>
          <a:p>
            <a:pPr>
              <a:buClr>
                <a:schemeClr val="accent1"/>
              </a:buClr>
              <a:buFont typeface="Wingdings" pitchFamily="2" charset="2"/>
              <a:buChar char="§"/>
            </a:pPr>
            <a:r>
              <a:rPr lang="nl-NL" dirty="0" smtClean="0"/>
              <a:t> Belangrijkste uitkomstmaat: </a:t>
            </a:r>
            <a:r>
              <a:rPr lang="nl-NL" dirty="0" smtClean="0">
                <a:solidFill>
                  <a:schemeClr val="tx2"/>
                </a:solidFill>
              </a:rPr>
              <a:t>geslaagde borstvoeding </a:t>
            </a:r>
          </a:p>
          <a:p>
            <a:pPr lvl="1">
              <a:buClr>
                <a:schemeClr val="tx2"/>
              </a:buClr>
              <a:buFont typeface="Arial" pitchFamily="34" charset="0"/>
              <a:buChar char="•"/>
            </a:pPr>
            <a:r>
              <a:rPr lang="nl-NL" dirty="0" smtClean="0"/>
              <a:t> surrogaatparameter voor gezondheid moeder en kind</a:t>
            </a:r>
          </a:p>
          <a:p>
            <a:pPr lvl="1">
              <a:buClr>
                <a:schemeClr val="tx2"/>
              </a:buClr>
              <a:buFont typeface="Arial" pitchFamily="34" charset="0"/>
              <a:buChar char="•"/>
            </a:pPr>
            <a:r>
              <a:rPr lang="nl-NL" dirty="0" smtClean="0"/>
              <a:t> dag 1 na geboorte, laatste kraamdag en vier weken na de bevalling</a:t>
            </a:r>
          </a:p>
          <a:p>
            <a:pPr lvl="1">
              <a:buClr>
                <a:schemeClr val="tx2"/>
              </a:buClr>
            </a:pPr>
            <a:endParaRPr lang="nl-NL" dirty="0" smtClean="0"/>
          </a:p>
          <a:p>
            <a:pPr lvl="1">
              <a:buClr>
                <a:schemeClr val="tx2"/>
              </a:buClr>
            </a:pPr>
            <a:r>
              <a:rPr lang="nl-NL" dirty="0" smtClean="0">
                <a:solidFill>
                  <a:schemeClr val="tx2"/>
                </a:solidFill>
              </a:rPr>
              <a:t>Hoe? </a:t>
            </a:r>
          </a:p>
          <a:p>
            <a:pPr lvl="1">
              <a:buClr>
                <a:schemeClr val="tx2"/>
              </a:buClr>
              <a:buFont typeface="Arial" pitchFamily="34" charset="0"/>
              <a:buChar char="•"/>
            </a:pPr>
            <a:r>
              <a:rPr lang="nl-NL" dirty="0" smtClean="0"/>
              <a:t> data-extractie uit informatiesystemen Kraamzorg </a:t>
            </a:r>
            <a:r>
              <a:rPr lang="nl-NL" dirty="0" err="1" smtClean="0"/>
              <a:t>Zuid-Gelderland</a:t>
            </a:r>
            <a:r>
              <a:rPr lang="nl-NL" dirty="0" smtClean="0"/>
              <a:t> en GGD </a:t>
            </a:r>
            <a:r>
              <a:rPr lang="nl-NL" dirty="0" err="1" smtClean="0"/>
              <a:t>G-Zuid</a:t>
            </a:r>
            <a:endParaRPr lang="nl-NL" dirty="0" smtClean="0"/>
          </a:p>
          <a:p>
            <a:pPr>
              <a:buClr>
                <a:schemeClr val="accent1"/>
              </a:buClr>
              <a:buFont typeface="Wingdings" pitchFamily="2" charset="2"/>
              <a:buChar char="§"/>
            </a:pPr>
            <a:endParaRPr lang="nl-NL" dirty="0" smtClean="0"/>
          </a:p>
          <a:p>
            <a:pPr>
              <a:buClr>
                <a:schemeClr val="accent1"/>
              </a:buClr>
              <a:buFont typeface="Wingdings" pitchFamily="2" charset="2"/>
              <a:buChar char="§"/>
            </a:pPr>
            <a:r>
              <a:rPr lang="nl-NL" dirty="0" smtClean="0"/>
              <a:t> Andere uitkomstmaten: </a:t>
            </a:r>
            <a:r>
              <a:rPr lang="nl-NL" dirty="0" smtClean="0">
                <a:solidFill>
                  <a:schemeClr val="tx2"/>
                </a:solidFill>
              </a:rPr>
              <a:t>zelfredzaamheid </a:t>
            </a:r>
            <a:r>
              <a:rPr lang="nl-NL" dirty="0" smtClean="0"/>
              <a:t>+</a:t>
            </a:r>
            <a:r>
              <a:rPr lang="nl-NL" dirty="0" smtClean="0">
                <a:solidFill>
                  <a:schemeClr val="tx2"/>
                </a:solidFill>
              </a:rPr>
              <a:t> kwaliteit van zorg door moeder (en partner) </a:t>
            </a:r>
          </a:p>
          <a:p>
            <a:pPr lvl="1">
              <a:buClr>
                <a:schemeClr val="tx2"/>
              </a:buClr>
              <a:buFont typeface="Arial" pitchFamily="34" charset="0"/>
              <a:buChar char="•"/>
            </a:pPr>
            <a:r>
              <a:rPr lang="nl-NL" dirty="0" smtClean="0"/>
              <a:t> doel 3 kraamzorg ‘ondersteunen van ouders’</a:t>
            </a:r>
          </a:p>
          <a:p>
            <a:pPr lvl="1">
              <a:buClr>
                <a:schemeClr val="tx2"/>
              </a:buClr>
              <a:buFont typeface="Arial" pitchFamily="34" charset="0"/>
              <a:buChar char="•"/>
            </a:pPr>
            <a:r>
              <a:rPr lang="nl-NL" dirty="0" smtClean="0"/>
              <a:t> 4 weken na de bevalling </a:t>
            </a:r>
          </a:p>
          <a:p>
            <a:pPr lvl="1">
              <a:buClr>
                <a:schemeClr val="tx2"/>
              </a:buClr>
            </a:pPr>
            <a:endParaRPr lang="nl-NL" dirty="0" smtClean="0"/>
          </a:p>
          <a:p>
            <a:pPr lvl="1">
              <a:buClr>
                <a:schemeClr val="tx2"/>
              </a:buClr>
            </a:pPr>
            <a:r>
              <a:rPr lang="nl-NL" dirty="0" smtClean="0">
                <a:solidFill>
                  <a:schemeClr val="tx2"/>
                </a:solidFill>
              </a:rPr>
              <a:t>Hoe? </a:t>
            </a:r>
          </a:p>
          <a:p>
            <a:pPr lvl="1">
              <a:buClr>
                <a:schemeClr val="tx2"/>
              </a:buClr>
              <a:buFont typeface="Arial" pitchFamily="34" charset="0"/>
              <a:buChar char="•"/>
            </a:pPr>
            <a:r>
              <a:rPr lang="nl-NL" dirty="0" smtClean="0"/>
              <a:t> </a:t>
            </a:r>
            <a:r>
              <a:rPr lang="nl-NL" dirty="0" err="1" smtClean="0"/>
              <a:t>CLiK</a:t>
            </a:r>
            <a:r>
              <a:rPr lang="nl-NL" dirty="0" smtClean="0"/>
              <a:t> vragenlijst </a:t>
            </a:r>
          </a:p>
          <a:p>
            <a:pPr>
              <a:buClr>
                <a:schemeClr val="accent1"/>
              </a:buClr>
            </a:pPr>
            <a:endParaRPr lang="nl-NL" i="1" dirty="0" smtClean="0"/>
          </a:p>
          <a:p>
            <a:pPr marL="0" lvl="1">
              <a:buClr>
                <a:schemeClr val="accent1"/>
              </a:buClr>
            </a:pPr>
            <a:r>
              <a:rPr lang="nl-NL" dirty="0" smtClean="0"/>
              <a:t>In totaal 1114 cliënten, </a:t>
            </a:r>
            <a:r>
              <a:rPr lang="nl-NL" dirty="0" smtClean="0">
                <a:solidFill>
                  <a:schemeClr val="tx2"/>
                </a:solidFill>
              </a:rPr>
              <a:t>start</a:t>
            </a:r>
            <a:r>
              <a:rPr lang="nl-NL" dirty="0" smtClean="0"/>
              <a:t> september 2017 – </a:t>
            </a:r>
            <a:r>
              <a:rPr lang="nl-NL" dirty="0" smtClean="0">
                <a:solidFill>
                  <a:schemeClr val="tx2"/>
                </a:solidFill>
              </a:rPr>
              <a:t>eind</a:t>
            </a:r>
            <a:r>
              <a:rPr lang="nl-NL" dirty="0" smtClean="0"/>
              <a:t> augustus 2019</a:t>
            </a:r>
          </a:p>
          <a:p>
            <a:pPr>
              <a:buClr>
                <a:schemeClr val="accent1"/>
              </a:buClr>
              <a:buFont typeface="Wingdings" pitchFamily="2" charset="2"/>
              <a:buChar char="§"/>
            </a:pPr>
            <a:endParaRPr lang="nl-NL" dirty="0" smtClean="0"/>
          </a:p>
          <a:p>
            <a:pPr>
              <a:buClr>
                <a:schemeClr val="accent1"/>
              </a:buClr>
            </a:pPr>
            <a:endParaRPr lang="nl-NL" dirty="0" smtClean="0"/>
          </a:p>
          <a:p>
            <a:pPr>
              <a:buClr>
                <a:schemeClr val="accent1"/>
              </a:buClr>
            </a:pPr>
            <a:endParaRPr lang="nl-NL" dirty="0" smtClean="0"/>
          </a:p>
        </p:txBody>
      </p:sp>
      <p:pic>
        <p:nvPicPr>
          <p:cNvPr id="10" name="Afbeelding 9" descr="LogoKraamzorg2.0GRIJS.png"/>
          <p:cNvPicPr>
            <a:picLocks noChangeAspect="1"/>
          </p:cNvPicPr>
          <p:nvPr/>
        </p:nvPicPr>
        <p:blipFill>
          <a:blip r:embed="rId3" cstate="print"/>
          <a:stretch>
            <a:fillRect/>
          </a:stretch>
        </p:blipFill>
        <p:spPr>
          <a:xfrm>
            <a:off x="8028384" y="5733256"/>
            <a:ext cx="552629" cy="43204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611560" y="1613113"/>
            <a:ext cx="8208912" cy="2031325"/>
          </a:xfrm>
          <a:prstGeom prst="rect">
            <a:avLst/>
          </a:prstGeom>
          <a:noFill/>
        </p:spPr>
        <p:txBody>
          <a:bodyPr wrap="square" rtlCol="0">
            <a:spAutoFit/>
          </a:bodyPr>
          <a:lstStyle/>
          <a:p>
            <a:pPr>
              <a:buClr>
                <a:schemeClr val="accent1"/>
              </a:buClr>
            </a:pPr>
            <a:endParaRPr lang="nl-NL" dirty="0" smtClean="0"/>
          </a:p>
          <a:p>
            <a:pPr>
              <a:buClr>
                <a:schemeClr val="accent1"/>
              </a:buClr>
            </a:pPr>
            <a:endParaRPr lang="nl-NL" dirty="0" smtClean="0"/>
          </a:p>
          <a:p>
            <a:pPr>
              <a:buClr>
                <a:schemeClr val="accent1"/>
              </a:buClr>
            </a:pPr>
            <a:endParaRPr lang="nl-NL" dirty="0" smtClean="0"/>
          </a:p>
          <a:p>
            <a:pPr>
              <a:buClr>
                <a:schemeClr val="accent1"/>
              </a:buClr>
            </a:pPr>
            <a:endParaRPr lang="nl-NL" dirty="0" smtClean="0"/>
          </a:p>
          <a:p>
            <a:pPr>
              <a:buClr>
                <a:schemeClr val="accent1"/>
              </a:buClr>
            </a:pPr>
            <a:endParaRPr lang="nl-NL" dirty="0" smtClean="0"/>
          </a:p>
          <a:p>
            <a:pPr>
              <a:buClr>
                <a:schemeClr val="accent1"/>
              </a:buClr>
            </a:pPr>
            <a:r>
              <a:rPr lang="nl-NL" dirty="0" smtClean="0"/>
              <a:t> </a:t>
            </a:r>
          </a:p>
          <a:p>
            <a:pPr>
              <a:buClr>
                <a:schemeClr val="accent1"/>
              </a:buClr>
            </a:pPr>
            <a:endParaRPr lang="nl-NL" dirty="0" smtClean="0"/>
          </a:p>
        </p:txBody>
      </p:sp>
      <p:pic>
        <p:nvPicPr>
          <p:cNvPr id="6" name="Afbeelding 5" descr="LogoKraamzorg2.0GRIJS.png"/>
          <p:cNvPicPr>
            <a:picLocks noChangeAspect="1"/>
          </p:cNvPicPr>
          <p:nvPr/>
        </p:nvPicPr>
        <p:blipFill>
          <a:blip r:embed="rId3" cstate="print"/>
          <a:stretch>
            <a:fillRect/>
          </a:stretch>
        </p:blipFill>
        <p:spPr>
          <a:xfrm>
            <a:off x="8028384" y="5733256"/>
            <a:ext cx="552629" cy="432048"/>
          </a:xfrm>
          <a:prstGeom prst="rect">
            <a:avLst/>
          </a:prstGeom>
        </p:spPr>
      </p:pic>
      <p:sp>
        <p:nvSpPr>
          <p:cNvPr id="49" name="Titel 48"/>
          <p:cNvSpPr>
            <a:spLocks noGrp="1"/>
          </p:cNvSpPr>
          <p:nvPr>
            <p:ph type="title"/>
          </p:nvPr>
        </p:nvSpPr>
        <p:spPr/>
        <p:txBody>
          <a:bodyPr/>
          <a:lstStyle/>
          <a:p>
            <a:pPr algn="ctr"/>
            <a:r>
              <a:rPr lang="nl-NL" dirty="0" smtClean="0"/>
              <a:t>Petje af, petje op?!</a:t>
            </a:r>
            <a:endParaRPr lang="nl-NL" dirty="0"/>
          </a:p>
        </p:txBody>
      </p:sp>
      <p:pic>
        <p:nvPicPr>
          <p:cNvPr id="6146" name="Picture 2" descr="Afbeeldingsresultaat voor petje af petje op">
            <a:hlinkClick r:id="rId4"/>
          </p:cNvPr>
          <p:cNvPicPr>
            <a:picLocks noChangeAspect="1" noChangeArrowheads="1"/>
          </p:cNvPicPr>
          <p:nvPr/>
        </p:nvPicPr>
        <p:blipFill>
          <a:blip r:embed="rId5" cstate="print">
            <a:grayscl/>
          </a:blip>
          <a:srcRect/>
          <a:stretch>
            <a:fillRect/>
          </a:stretch>
        </p:blipFill>
        <p:spPr bwMode="auto">
          <a:xfrm>
            <a:off x="3296334" y="2132855"/>
            <a:ext cx="2551333" cy="2304257"/>
          </a:xfrm>
          <a:prstGeom prst="rect">
            <a:avLst/>
          </a:prstGeom>
          <a:noFill/>
        </p:spPr>
      </p:pic>
      <p:sp>
        <p:nvSpPr>
          <p:cNvPr id="7" name="Titel 48"/>
          <p:cNvSpPr txBox="1">
            <a:spLocks/>
          </p:cNvSpPr>
          <p:nvPr/>
        </p:nvSpPr>
        <p:spPr>
          <a:xfrm>
            <a:off x="522000" y="4767808"/>
            <a:ext cx="8100000" cy="533400"/>
          </a:xfrm>
          <a:prstGeom prst="rect">
            <a:avLst/>
          </a:prstGeom>
        </p:spPr>
        <p:txBody>
          <a:bodyPr vert="horz" lIns="0" tIns="0" rIns="0" bIns="0" rtlCol="0" anchor="ctr">
            <a:noAutofit/>
          </a:bodyPr>
          <a:lstStyle/>
          <a:p>
            <a:pPr marL="0" marR="0" lvl="0" indent="0" algn="ctr" defTabSz="914400" rtl="0" eaLnBrk="1" fontAlgn="auto" latinLnBrk="0" hangingPunct="1">
              <a:lnSpc>
                <a:spcPts val="4200"/>
              </a:lnSpc>
              <a:spcBef>
                <a:spcPct val="0"/>
              </a:spcBef>
              <a:spcAft>
                <a:spcPts val="0"/>
              </a:spcAft>
              <a:buClrTx/>
              <a:buSzTx/>
              <a:buFontTx/>
              <a:buNone/>
              <a:tabLst/>
              <a:defRPr/>
            </a:pPr>
            <a:r>
              <a:rPr kumimoji="0" lang="nl-NL" sz="4000" b="1" i="0" u="none" strike="noStrike" kern="1200" cap="none" spc="0" normalizeH="0" baseline="0" noProof="0" dirty="0" smtClean="0">
                <a:ln>
                  <a:noFill/>
                </a:ln>
                <a:solidFill>
                  <a:schemeClr val="tx2"/>
                </a:solidFill>
                <a:effectLst/>
                <a:uLnTx/>
                <a:uFillTx/>
                <a:latin typeface="+mj-lt"/>
                <a:ea typeface="+mj-ea"/>
                <a:cs typeface="+mj-cs"/>
              </a:rPr>
              <a:t>Blijf je zitten, of ga je staan?</a:t>
            </a:r>
            <a:endParaRPr kumimoji="0" lang="nl-NL" sz="40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611560" y="1613113"/>
            <a:ext cx="8208912" cy="2031325"/>
          </a:xfrm>
          <a:prstGeom prst="rect">
            <a:avLst/>
          </a:prstGeom>
          <a:noFill/>
        </p:spPr>
        <p:txBody>
          <a:bodyPr wrap="square" rtlCol="0">
            <a:spAutoFit/>
          </a:bodyPr>
          <a:lstStyle/>
          <a:p>
            <a:pPr>
              <a:buClr>
                <a:schemeClr val="accent1"/>
              </a:buClr>
            </a:pPr>
            <a:endParaRPr lang="nl-NL" dirty="0" smtClean="0"/>
          </a:p>
          <a:p>
            <a:pPr>
              <a:buClr>
                <a:schemeClr val="accent1"/>
              </a:buClr>
            </a:pPr>
            <a:endParaRPr lang="nl-NL" dirty="0" smtClean="0"/>
          </a:p>
          <a:p>
            <a:pPr>
              <a:buClr>
                <a:schemeClr val="accent1"/>
              </a:buClr>
            </a:pPr>
            <a:endParaRPr lang="nl-NL" dirty="0" smtClean="0"/>
          </a:p>
          <a:p>
            <a:pPr>
              <a:buClr>
                <a:schemeClr val="accent1"/>
              </a:buClr>
            </a:pPr>
            <a:endParaRPr lang="nl-NL" dirty="0" smtClean="0"/>
          </a:p>
          <a:p>
            <a:pPr>
              <a:buClr>
                <a:schemeClr val="accent1"/>
              </a:buClr>
            </a:pPr>
            <a:endParaRPr lang="nl-NL" dirty="0" smtClean="0"/>
          </a:p>
          <a:p>
            <a:pPr>
              <a:buClr>
                <a:schemeClr val="accent1"/>
              </a:buClr>
            </a:pPr>
            <a:r>
              <a:rPr lang="nl-NL" dirty="0" smtClean="0"/>
              <a:t> </a:t>
            </a:r>
          </a:p>
          <a:p>
            <a:pPr>
              <a:buClr>
                <a:schemeClr val="accent1"/>
              </a:buClr>
            </a:pPr>
            <a:endParaRPr lang="nl-NL" dirty="0" smtClean="0"/>
          </a:p>
        </p:txBody>
      </p:sp>
      <p:pic>
        <p:nvPicPr>
          <p:cNvPr id="6" name="Afbeelding 5" descr="LogoKraamzorg2.0GRIJS.png"/>
          <p:cNvPicPr>
            <a:picLocks noChangeAspect="1"/>
          </p:cNvPicPr>
          <p:nvPr/>
        </p:nvPicPr>
        <p:blipFill>
          <a:blip r:embed="rId3" cstate="print"/>
          <a:stretch>
            <a:fillRect/>
          </a:stretch>
        </p:blipFill>
        <p:spPr>
          <a:xfrm>
            <a:off x="8028384" y="5733256"/>
            <a:ext cx="552629" cy="432048"/>
          </a:xfrm>
          <a:prstGeom prst="rect">
            <a:avLst/>
          </a:prstGeom>
        </p:spPr>
      </p:pic>
      <p:sp>
        <p:nvSpPr>
          <p:cNvPr id="49" name="Titel 48"/>
          <p:cNvSpPr>
            <a:spLocks noGrp="1"/>
          </p:cNvSpPr>
          <p:nvPr>
            <p:ph type="title"/>
          </p:nvPr>
        </p:nvSpPr>
        <p:spPr>
          <a:xfrm>
            <a:off x="522000" y="1527448"/>
            <a:ext cx="8100000" cy="533400"/>
          </a:xfrm>
        </p:spPr>
        <p:txBody>
          <a:bodyPr/>
          <a:lstStyle/>
          <a:p>
            <a:pPr algn="ctr"/>
            <a:r>
              <a:rPr lang="nl-NL" dirty="0" smtClean="0"/>
              <a:t>Verwacht je een positief effect op borstvoeding, zelfredzaamheid en/of kwaliteit van zorg? </a:t>
            </a:r>
            <a:endParaRPr lang="nl-NL" dirty="0"/>
          </a:p>
        </p:txBody>
      </p:sp>
      <p:sp>
        <p:nvSpPr>
          <p:cNvPr id="7" name="Tekstvak 6"/>
          <p:cNvSpPr txBox="1"/>
          <p:nvPr/>
        </p:nvSpPr>
        <p:spPr>
          <a:xfrm>
            <a:off x="1907704" y="2967335"/>
            <a:ext cx="818686" cy="923330"/>
          </a:xfrm>
          <a:prstGeom prst="rect">
            <a:avLst/>
          </a:prstGeom>
          <a:noFill/>
        </p:spPr>
        <p:txBody>
          <a:bodyPr wrap="none" rtlCol="0">
            <a:spAutoFit/>
          </a:bodyPr>
          <a:lstStyle/>
          <a:p>
            <a:r>
              <a:rPr lang="nl-NL" sz="5400" b="1" dirty="0" smtClean="0">
                <a:solidFill>
                  <a:schemeClr val="tx2">
                    <a:lumMod val="60000"/>
                    <a:lumOff val="40000"/>
                  </a:schemeClr>
                </a:solidFill>
              </a:rPr>
              <a:t>JA</a:t>
            </a:r>
          </a:p>
        </p:txBody>
      </p:sp>
      <p:sp>
        <p:nvSpPr>
          <p:cNvPr id="8" name="Tekstvak 7"/>
          <p:cNvSpPr txBox="1"/>
          <p:nvPr/>
        </p:nvSpPr>
        <p:spPr>
          <a:xfrm>
            <a:off x="6012160" y="2967335"/>
            <a:ext cx="1317990" cy="923330"/>
          </a:xfrm>
          <a:prstGeom prst="rect">
            <a:avLst/>
          </a:prstGeom>
          <a:noFill/>
        </p:spPr>
        <p:txBody>
          <a:bodyPr wrap="none" rtlCol="0">
            <a:spAutoFit/>
          </a:bodyPr>
          <a:lstStyle/>
          <a:p>
            <a:r>
              <a:rPr lang="nl-NL" sz="5400" b="1" dirty="0" smtClean="0">
                <a:solidFill>
                  <a:schemeClr val="tx2">
                    <a:lumMod val="60000"/>
                    <a:lumOff val="40000"/>
                  </a:schemeClr>
                </a:solidFill>
              </a:rPr>
              <a:t>NEE</a:t>
            </a:r>
            <a:endParaRPr lang="nl-NL" sz="5400" b="1" dirty="0">
              <a:solidFill>
                <a:schemeClr val="tx2">
                  <a:lumMod val="60000"/>
                  <a:lumOff val="40000"/>
                </a:schemeClr>
              </a:solidFill>
            </a:endParaRPr>
          </a:p>
        </p:txBody>
      </p:sp>
      <p:sp>
        <p:nvSpPr>
          <p:cNvPr id="9" name="Tekstvak 8"/>
          <p:cNvSpPr txBox="1"/>
          <p:nvPr/>
        </p:nvSpPr>
        <p:spPr>
          <a:xfrm>
            <a:off x="1835696" y="3789040"/>
            <a:ext cx="998415" cy="369332"/>
          </a:xfrm>
          <a:prstGeom prst="rect">
            <a:avLst/>
          </a:prstGeom>
          <a:noFill/>
        </p:spPr>
        <p:txBody>
          <a:bodyPr wrap="none" rtlCol="0">
            <a:spAutoFit/>
          </a:bodyPr>
          <a:lstStyle/>
          <a:p>
            <a:r>
              <a:rPr lang="nl-NL" dirty="0" smtClean="0"/>
              <a:t>Ga staan</a:t>
            </a:r>
            <a:endParaRPr lang="nl-NL" dirty="0"/>
          </a:p>
        </p:txBody>
      </p:sp>
      <p:sp>
        <p:nvSpPr>
          <p:cNvPr id="10" name="Tekstvak 9"/>
          <p:cNvSpPr txBox="1"/>
          <p:nvPr/>
        </p:nvSpPr>
        <p:spPr>
          <a:xfrm>
            <a:off x="6113232" y="3779748"/>
            <a:ext cx="1123064" cy="369332"/>
          </a:xfrm>
          <a:prstGeom prst="rect">
            <a:avLst/>
          </a:prstGeom>
          <a:noFill/>
        </p:spPr>
        <p:txBody>
          <a:bodyPr wrap="none" rtlCol="0">
            <a:spAutoFit/>
          </a:bodyPr>
          <a:lstStyle/>
          <a:p>
            <a:r>
              <a:rPr lang="nl-NL" dirty="0" smtClean="0"/>
              <a:t>Blijf zitten</a:t>
            </a:r>
            <a:endParaRPr lang="nl-NL" dirty="0"/>
          </a:p>
        </p:txBody>
      </p:sp>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Default Theme">
  <a:themeElements>
    <a:clrScheme name="Radboudumc">
      <a:dk1>
        <a:srgbClr val="000000"/>
      </a:dk1>
      <a:lt1>
        <a:sysClr val="window" lastClr="FFFFFF"/>
      </a:lt1>
      <a:dk2>
        <a:srgbClr val="00AFDC"/>
      </a:dk2>
      <a:lt2>
        <a:srgbClr val="FFFFFF"/>
      </a:lt2>
      <a:accent1>
        <a:srgbClr val="006991"/>
      </a:accent1>
      <a:accent2>
        <a:srgbClr val="7FB4C8"/>
      </a:accent2>
      <a:accent3>
        <a:srgbClr val="00AFDC"/>
      </a:accent3>
      <a:accent4>
        <a:srgbClr val="7FD7ED"/>
      </a:accent4>
      <a:accent5>
        <a:srgbClr val="CCCCCC"/>
      </a:accent5>
      <a:accent6>
        <a:srgbClr val="E6E6E6"/>
      </a:accent6>
      <a:hlink>
        <a:srgbClr val="000000"/>
      </a:hlink>
      <a:folHlink>
        <a:srgbClr val="00AFDC"/>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985</TotalTime>
  <Words>1949</Words>
  <Application>Microsoft Office PowerPoint</Application>
  <PresentationFormat>On-screen Show (4:3)</PresentationFormat>
  <Paragraphs>194</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Default Theme</vt:lpstr>
      <vt:lpstr>Kraamzorg 2.0</vt:lpstr>
      <vt:lpstr>Why New Parents (in the U.S.)  Need Better Postpartum Care </vt:lpstr>
      <vt:lpstr>Achtergrondinformatie </vt:lpstr>
      <vt:lpstr>Maar… </vt:lpstr>
      <vt:lpstr>Kraamzorgproject</vt:lpstr>
      <vt:lpstr>Wat betekent dit concreet?</vt:lpstr>
      <vt:lpstr>Uitkomstmaten</vt:lpstr>
      <vt:lpstr>Petje af, petje op?!</vt:lpstr>
      <vt:lpstr>Verwacht je een positief effect op borstvoeding, zelfredzaamheid en/of kwaliteit van zorg? </vt:lpstr>
      <vt:lpstr>Zou je zelf gebruik maken van flexibele inzet kraamzorguren tot 14 dagen?</vt:lpstr>
      <vt:lpstr>PowerPoint Presentation</vt:lpstr>
      <vt:lpstr>Projectteam</vt:lpstr>
    </vt:vector>
  </TitlesOfParts>
  <Company>UMC St Radboud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Kraamzorg 2.0</dc:title>
  <dc:creator>Fleur Lambermon</dc:creator>
  <cp:lastModifiedBy>Anne Bik</cp:lastModifiedBy>
  <cp:revision>125</cp:revision>
  <dcterms:created xsi:type="dcterms:W3CDTF">2017-04-04T16:22:01Z</dcterms:created>
  <dcterms:modified xsi:type="dcterms:W3CDTF">2017-05-30T12:31:06Z</dcterms:modified>
</cp:coreProperties>
</file>